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1" r:id="rId1"/>
  </p:sldMasterIdLst>
  <p:handoutMasterIdLst>
    <p:handoutMasterId r:id="rId14"/>
  </p:handoutMasterIdLst>
  <p:sldIdLst>
    <p:sldId id="257" r:id="rId2"/>
    <p:sldId id="297" r:id="rId3"/>
    <p:sldId id="318" r:id="rId4"/>
    <p:sldId id="312" r:id="rId5"/>
    <p:sldId id="258" r:id="rId6"/>
    <p:sldId id="296" r:id="rId7"/>
    <p:sldId id="259" r:id="rId8"/>
    <p:sldId id="271" r:id="rId9"/>
    <p:sldId id="327" r:id="rId10"/>
    <p:sldId id="326" r:id="rId11"/>
    <p:sldId id="325" r:id="rId12"/>
    <p:sldId id="333" r:id="rId13"/>
  </p:sldIdLst>
  <p:sldSz cx="9144000" cy="6858000" type="screen4x3"/>
  <p:notesSz cx="7302500" cy="95885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97" autoAdjust="0"/>
    <p:restoredTop sz="94660"/>
  </p:normalViewPr>
  <p:slideViewPr>
    <p:cSldViewPr snapToGrid="0">
      <p:cViewPr>
        <p:scale>
          <a:sx n="86" d="100"/>
          <a:sy n="86" d="100"/>
        </p:scale>
        <p:origin x="816" y="-5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388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37025" y="0"/>
            <a:ext cx="3163888" cy="481013"/>
          </a:xfrm>
          <a:prstGeom prst="rect">
            <a:avLst/>
          </a:prstGeom>
        </p:spPr>
        <p:txBody>
          <a:bodyPr vert="horz" lIns="91440" tIns="45720" rIns="91440" bIns="45720" rtlCol="0"/>
          <a:lstStyle>
            <a:lvl1pPr algn="r">
              <a:defRPr sz="1200"/>
            </a:lvl1pPr>
          </a:lstStyle>
          <a:p>
            <a:fld id="{EA650D37-4AE0-4BB8-913F-ECE1C5D6F623}" type="datetimeFigureOut">
              <a:rPr lang="en-US" smtClean="0"/>
              <a:t>06-Dec-25</a:t>
            </a:fld>
            <a:endParaRPr lang="en-US"/>
          </a:p>
        </p:txBody>
      </p:sp>
      <p:sp>
        <p:nvSpPr>
          <p:cNvPr id="4" name="Footer Placeholder 3"/>
          <p:cNvSpPr>
            <a:spLocks noGrp="1"/>
          </p:cNvSpPr>
          <p:nvPr>
            <p:ph type="ftr" sz="quarter" idx="2"/>
          </p:nvPr>
        </p:nvSpPr>
        <p:spPr>
          <a:xfrm>
            <a:off x="0" y="9107488"/>
            <a:ext cx="316388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37025" y="9107488"/>
            <a:ext cx="3163888" cy="481012"/>
          </a:xfrm>
          <a:prstGeom prst="rect">
            <a:avLst/>
          </a:prstGeom>
        </p:spPr>
        <p:txBody>
          <a:bodyPr vert="horz" lIns="91440" tIns="45720" rIns="91440" bIns="45720" rtlCol="0" anchor="b"/>
          <a:lstStyle>
            <a:lvl1pPr algn="r">
              <a:defRPr sz="1200"/>
            </a:lvl1pPr>
          </a:lstStyle>
          <a:p>
            <a:fld id="{5A884BB9-038F-4EAA-99D1-2706094440D5}" type="slidenum">
              <a:rPr lang="en-US" smtClean="0"/>
              <a:t>‹#›</a:t>
            </a:fld>
            <a:endParaRPr lang="en-US"/>
          </a:p>
        </p:txBody>
      </p:sp>
    </p:spTree>
    <p:extLst>
      <p:ext uri="{BB962C8B-B14F-4D97-AF65-F5344CB8AC3E}">
        <p14:creationId xmlns:p14="http://schemas.microsoft.com/office/powerpoint/2010/main" val="35756530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C9C91A3-CBE9-41CC-A583-1A1B344DCCFE}" type="datetimeFigureOut">
              <a:rPr lang="en-US" smtClean="0"/>
              <a:t>06-Dec-25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13927831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9C91A3-CBE9-41CC-A583-1A1B344DCCFE}" type="datetimeFigureOut">
              <a:rPr lang="en-US" smtClean="0"/>
              <a:t>06-Dec-25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122440641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9C91A3-CBE9-41CC-A583-1A1B344DCCFE}" type="datetimeFigureOut">
              <a:rPr lang="en-US" smtClean="0"/>
              <a:t>06-Dec-25</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6DAEF9A-E1DD-416C-8DA4-A1EC36279EA4}"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1935076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C9C91A3-CBE9-41CC-A583-1A1B344DCCFE}" type="datetimeFigureOut">
              <a:rPr lang="en-US" smtClean="0"/>
              <a:t>06-Dec-25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10398744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C9C91A3-CBE9-41CC-A583-1A1B344DCCFE}" type="datetimeFigureOut">
              <a:rPr lang="en-US" smtClean="0"/>
              <a:t>06-Dec-25</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6DAEF9A-E1DD-416C-8DA4-A1EC36279EA4}"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128603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C9C91A3-CBE9-41CC-A583-1A1B344DCCFE}" type="datetimeFigureOut">
              <a:rPr lang="en-US" smtClean="0"/>
              <a:t>06-Dec-25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381611033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9C91A3-CBE9-41CC-A583-1A1B344DCCFE}" type="datetimeFigureOut">
              <a:rPr lang="en-US" smtClean="0"/>
              <a:t>06-Dec-25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34280152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9C91A3-CBE9-41CC-A583-1A1B344DCCFE}" type="datetimeFigureOut">
              <a:rPr lang="en-US" smtClean="0"/>
              <a:t>06-Dec-25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16412560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9C91A3-CBE9-41CC-A583-1A1B344DCCFE}" type="datetimeFigureOut">
              <a:rPr lang="en-US" smtClean="0"/>
              <a:t>06-Dec-25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33319021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9C91A3-CBE9-41CC-A583-1A1B344DCCFE}" type="datetimeFigureOut">
              <a:rPr lang="en-US" smtClean="0"/>
              <a:t>06-Dec-25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24755696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C9C91A3-CBE9-41CC-A583-1A1B344DCCFE}" type="datetimeFigureOut">
              <a:rPr lang="en-US" smtClean="0"/>
              <a:t>06-Dec-25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325454718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C9C91A3-CBE9-41CC-A583-1A1B344DCCFE}" type="datetimeFigureOut">
              <a:rPr lang="en-US" smtClean="0"/>
              <a:t>06-Dec-25</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423265976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C9C91A3-CBE9-41CC-A583-1A1B344DCCFE}" type="datetimeFigureOut">
              <a:rPr lang="en-US" smtClean="0"/>
              <a:t>06-Dec-25</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14705891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9C91A3-CBE9-41CC-A583-1A1B344DCCFE}" type="datetimeFigureOut">
              <a:rPr lang="en-US" smtClean="0"/>
              <a:t>06-Dec-25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19228525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C9C91A3-CBE9-41CC-A583-1A1B344DCCFE}" type="datetimeFigureOut">
              <a:rPr lang="en-US" smtClean="0"/>
              <a:t>06-Dec-25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19733782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C9C91A3-CBE9-41CC-A583-1A1B344DCCFE}" type="datetimeFigureOut">
              <a:rPr lang="en-US" smtClean="0"/>
              <a:t>06-Dec-25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94574861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C9C91A3-CBE9-41CC-A583-1A1B344DCCFE}" type="datetimeFigureOut">
              <a:rPr lang="en-US" smtClean="0"/>
              <a:t>06-Dec-25</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6DAEF9A-E1DD-416C-8DA4-A1EC36279EA4}" type="slidenum">
              <a:rPr lang="en-US" smtClean="0"/>
              <a:t>‹#›</a:t>
            </a:fld>
            <a:endParaRPr lang="en-US"/>
          </a:p>
        </p:txBody>
      </p:sp>
    </p:spTree>
    <p:extLst>
      <p:ext uri="{BB962C8B-B14F-4D97-AF65-F5344CB8AC3E}">
        <p14:creationId xmlns:p14="http://schemas.microsoft.com/office/powerpoint/2010/main" val="1267181575"/>
      </p:ext>
    </p:extLst>
  </p:cSld>
  <p:clrMap bg1="lt1" tx1="dk1" bg2="lt2" tx2="dk2" accent1="accent1" accent2="accent2" accent3="accent3" accent4="accent4" accent5="accent5" accent6="accent6" hlink="hlink" folHlink="folHlink"/>
  <p:sldLayoutIdLst>
    <p:sldLayoutId id="2147484232" r:id="rId1"/>
    <p:sldLayoutId id="2147484233" r:id="rId2"/>
    <p:sldLayoutId id="2147484234" r:id="rId3"/>
    <p:sldLayoutId id="2147484235" r:id="rId4"/>
    <p:sldLayoutId id="2147484236" r:id="rId5"/>
    <p:sldLayoutId id="2147484237" r:id="rId6"/>
    <p:sldLayoutId id="2147484238" r:id="rId7"/>
    <p:sldLayoutId id="2147484239" r:id="rId8"/>
    <p:sldLayoutId id="2147484240" r:id="rId9"/>
    <p:sldLayoutId id="2147484241" r:id="rId10"/>
    <p:sldLayoutId id="2147484242" r:id="rId11"/>
    <p:sldLayoutId id="2147484243" r:id="rId12"/>
    <p:sldLayoutId id="2147484244" r:id="rId13"/>
    <p:sldLayoutId id="2147484245" r:id="rId14"/>
    <p:sldLayoutId id="2147484246" r:id="rId15"/>
    <p:sldLayoutId id="2147484247" r:id="rId16"/>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78071"/>
            <a:ext cx="1010567" cy="899839"/>
          </a:xfrm>
          <a:prstGeom prst="rect">
            <a:avLst/>
          </a:prstGeom>
        </p:spPr>
      </p:pic>
      <p:sp>
        <p:nvSpPr>
          <p:cNvPr id="11" name="Rectangle 10"/>
          <p:cNvSpPr/>
          <p:nvPr/>
        </p:nvSpPr>
        <p:spPr>
          <a:xfrm>
            <a:off x="7788876" y="6159812"/>
            <a:ext cx="1023820"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sp>
        <p:nvSpPr>
          <p:cNvPr id="3" name="Rectangle 2"/>
          <p:cNvSpPr/>
          <p:nvPr/>
        </p:nvSpPr>
        <p:spPr>
          <a:xfrm>
            <a:off x="399619" y="4019378"/>
            <a:ext cx="8413077" cy="981487"/>
          </a:xfrm>
          <a:prstGeom prst="rect">
            <a:avLst/>
          </a:prstGeom>
        </p:spPr>
        <p:txBody>
          <a:bodyPr wrap="square">
            <a:spAutoFit/>
          </a:bodyPr>
          <a:lstStyle/>
          <a:p>
            <a:pPr marR="0" lvl="0">
              <a:lnSpc>
                <a:spcPct val="107000"/>
              </a:lnSpc>
              <a:spcBef>
                <a:spcPts val="0"/>
              </a:spcBef>
              <a:spcAft>
                <a:spcPts val="0"/>
              </a:spcAft>
            </a:pPr>
            <a:endParaRPr lang="en-US" sz="3600" b="1" kern="100" dirty="0">
              <a:solidFill>
                <a:srgbClr val="000000"/>
              </a:solidFill>
              <a:latin typeface="Arial Black" panose="020B0A0402010202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b="1" kern="100" dirty="0">
              <a:solidFill>
                <a:srgbClr val="000000"/>
              </a:solidFill>
              <a:latin typeface="Arial Black" panose="020B0A04020102020204" pitchFamily="34" charset="0"/>
              <a:ea typeface="Calibri" panose="020F0502020204030204" pitchFamily="34" charset="0"/>
              <a:cs typeface="Times New Roman" panose="02020603050405020304" pitchFamily="18"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
        <p:nvSpPr>
          <p:cNvPr id="6" name="TextBox 5">
            <a:extLst>
              <a:ext uri="{FF2B5EF4-FFF2-40B4-BE49-F238E27FC236}">
                <a16:creationId xmlns:a16="http://schemas.microsoft.com/office/drawing/2014/main" id="{C07B15DC-57C4-640E-8428-911603F2CD39}"/>
              </a:ext>
            </a:extLst>
          </p:cNvPr>
          <p:cNvSpPr txBox="1"/>
          <p:nvPr/>
        </p:nvSpPr>
        <p:spPr>
          <a:xfrm>
            <a:off x="399619" y="1997839"/>
            <a:ext cx="8399824" cy="2862322"/>
          </a:xfrm>
          <a:prstGeom prst="rect">
            <a:avLst/>
          </a:prstGeom>
          <a:noFill/>
        </p:spPr>
        <p:txBody>
          <a:bodyPr wrap="square">
            <a:spAutoFit/>
          </a:bodyPr>
          <a:lstStyle/>
          <a:p>
            <a:pPr marL="0" marR="0" algn="ctr">
              <a:buNone/>
            </a:pPr>
            <a:r>
              <a:rPr lang="en-US" sz="6000" b="1" dirty="0">
                <a:effectLst/>
                <a:latin typeface="Cooper Black" panose="0208090404030B020404" pitchFamily="18" charset="0"/>
                <a:ea typeface="SimSun" panose="02010600030101010101" pitchFamily="2" charset="-122"/>
              </a:rPr>
              <a:t>Romans 10:14–15</a:t>
            </a:r>
            <a:endParaRPr lang="en-US" sz="6000" dirty="0">
              <a:effectLst/>
              <a:latin typeface="Cooper Black" panose="0208090404030B020404" pitchFamily="18" charset="0"/>
              <a:ea typeface="SimSun" panose="02010600030101010101" pitchFamily="2" charset="-122"/>
            </a:endParaRPr>
          </a:p>
          <a:p>
            <a:pPr marL="0" marR="0" algn="ctr">
              <a:buNone/>
            </a:pPr>
            <a:r>
              <a:rPr lang="en-US" sz="6000" b="1" dirty="0">
                <a:effectLst/>
                <a:latin typeface="Cooper Black" panose="0208090404030B020404" pitchFamily="18" charset="0"/>
                <a:ea typeface="SimSun" panose="02010600030101010101" pitchFamily="2" charset="-122"/>
              </a:rPr>
              <a:t>Messengers of </a:t>
            </a:r>
          </a:p>
          <a:p>
            <a:pPr marL="0" marR="0" algn="ctr">
              <a:buNone/>
            </a:pPr>
            <a:r>
              <a:rPr lang="en-US" sz="6000" b="1" dirty="0">
                <a:effectLst/>
                <a:latin typeface="Cooper Black" panose="0208090404030B020404" pitchFamily="18" charset="0"/>
                <a:ea typeface="SimSun" panose="02010600030101010101" pitchFamily="2" charset="-122"/>
              </a:rPr>
              <a:t>Good News</a:t>
            </a:r>
            <a:endParaRPr lang="en-US" sz="6000" dirty="0">
              <a:effectLst/>
              <a:latin typeface="Cooper Black" panose="0208090404030B020404" pitchFamily="18" charset="0"/>
              <a:ea typeface="SimSun" panose="02010600030101010101" pitchFamily="2" charset="-122"/>
            </a:endParaRPr>
          </a:p>
        </p:txBody>
      </p:sp>
    </p:spTree>
    <p:extLst>
      <p:ext uri="{BB962C8B-B14F-4D97-AF65-F5344CB8AC3E}">
        <p14:creationId xmlns:p14="http://schemas.microsoft.com/office/powerpoint/2010/main" val="22583434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78135"/>
            <a:ext cx="1023819" cy="899839"/>
          </a:xfrm>
          <a:prstGeom prst="rect">
            <a:avLst/>
          </a:prstGeom>
        </p:spPr>
      </p:pic>
      <p:sp>
        <p:nvSpPr>
          <p:cNvPr id="11" name="Rectangle 10"/>
          <p:cNvSpPr/>
          <p:nvPr/>
        </p:nvSpPr>
        <p:spPr>
          <a:xfrm>
            <a:off x="7788876" y="6159812"/>
            <a:ext cx="1010567"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
        <p:nvSpPr>
          <p:cNvPr id="2" name="Rectangle 1"/>
          <p:cNvSpPr/>
          <p:nvPr/>
        </p:nvSpPr>
        <p:spPr>
          <a:xfrm>
            <a:off x="349623" y="954808"/>
            <a:ext cx="8463071" cy="646331"/>
          </a:xfrm>
          <a:prstGeom prst="rect">
            <a:avLst/>
          </a:prstGeom>
        </p:spPr>
        <p:txBody>
          <a:bodyPr wrap="square">
            <a:spAutoFit/>
          </a:bodyPr>
          <a:lstStyle/>
          <a:p>
            <a:pPr algn="ctr"/>
            <a:r>
              <a:rPr lang="en-US" sz="3600" b="1" dirty="0">
                <a:solidFill>
                  <a:srgbClr val="000000"/>
                </a:solidFill>
                <a:latin typeface="Arial Black" panose="020B0A04020102020204" pitchFamily="34" charset="0"/>
                <a:ea typeface="Calibri" panose="020F0502020204030204" pitchFamily="34" charset="0"/>
                <a:cs typeface="Times New Roman" panose="02020603050405020304" pitchFamily="18" charset="0"/>
              </a:rPr>
              <a:t> </a:t>
            </a:r>
            <a:endParaRPr lang="en-US" sz="3600" b="1" dirty="0">
              <a:latin typeface="Arial Black" panose="020B0A04020102020204" pitchFamily="34" charset="0"/>
            </a:endParaRPr>
          </a:p>
        </p:txBody>
      </p:sp>
      <p:sp>
        <p:nvSpPr>
          <p:cNvPr id="6" name="TextBox 5">
            <a:extLst>
              <a:ext uri="{FF2B5EF4-FFF2-40B4-BE49-F238E27FC236}">
                <a16:creationId xmlns:a16="http://schemas.microsoft.com/office/drawing/2014/main" id="{62D321D0-AFF4-8A27-0208-D39D32090D87}"/>
              </a:ext>
            </a:extLst>
          </p:cNvPr>
          <p:cNvSpPr txBox="1"/>
          <p:nvPr/>
        </p:nvSpPr>
        <p:spPr>
          <a:xfrm>
            <a:off x="331304" y="696779"/>
            <a:ext cx="8463071" cy="707886"/>
          </a:xfrm>
          <a:prstGeom prst="rect">
            <a:avLst/>
          </a:prstGeom>
          <a:noFill/>
        </p:spPr>
        <p:txBody>
          <a:bodyPr wrap="square">
            <a:spAutoFit/>
          </a:bodyPr>
          <a:lstStyle/>
          <a:p>
            <a:pPr marL="0" marR="0">
              <a:buNone/>
            </a:pPr>
            <a:r>
              <a:rPr lang="en-US" sz="4000" b="1" dirty="0">
                <a:effectLst/>
                <a:latin typeface="Cooper Black" panose="0208090404030B020404" pitchFamily="18" charset="0"/>
                <a:ea typeface="SimSun" panose="02010600030101010101" pitchFamily="2" charset="-122"/>
              </a:rPr>
              <a:t>III.  Obedience to God’s calling</a:t>
            </a:r>
            <a:endParaRPr lang="en-US" sz="4000" dirty="0">
              <a:effectLst/>
              <a:latin typeface="Cooper Black" panose="0208090404030B020404" pitchFamily="18" charset="0"/>
              <a:ea typeface="SimSun" panose="02010600030101010101" pitchFamily="2" charset="-122"/>
            </a:endParaRPr>
          </a:p>
        </p:txBody>
      </p:sp>
      <p:sp>
        <p:nvSpPr>
          <p:cNvPr id="8" name="TextBox 7">
            <a:extLst>
              <a:ext uri="{FF2B5EF4-FFF2-40B4-BE49-F238E27FC236}">
                <a16:creationId xmlns:a16="http://schemas.microsoft.com/office/drawing/2014/main" id="{F18B06C7-604D-A65B-2B8E-24BB8E9C0CA1}"/>
              </a:ext>
            </a:extLst>
          </p:cNvPr>
          <p:cNvSpPr txBox="1"/>
          <p:nvPr/>
        </p:nvSpPr>
        <p:spPr>
          <a:xfrm>
            <a:off x="349621" y="1727830"/>
            <a:ext cx="8463071" cy="4893647"/>
          </a:xfrm>
          <a:prstGeom prst="rect">
            <a:avLst/>
          </a:prstGeom>
          <a:noFill/>
        </p:spPr>
        <p:txBody>
          <a:bodyPr wrap="square">
            <a:spAutoFit/>
          </a:bodyPr>
          <a:lstStyle/>
          <a:p>
            <a:pPr marL="342900" marR="0" lvl="0" indent="-342900">
              <a:buFont typeface="Wingdings" panose="05000000000000000000" pitchFamily="2" charset="2"/>
              <a:buChar char=""/>
              <a:tabLst>
                <a:tab pos="266700" algn="l"/>
              </a:tabLst>
            </a:pPr>
            <a:r>
              <a:rPr lang="en-US" sz="3600" b="1" dirty="0">
                <a:effectLst/>
                <a:latin typeface="Arial Black" panose="020B0A04020102020204" pitchFamily="34" charset="0"/>
                <a:ea typeface="SimSun" panose="02010600030101010101" pitchFamily="2" charset="-122"/>
              </a:rPr>
              <a:t>Availability  “Here I am, send me.”</a:t>
            </a:r>
          </a:p>
          <a:p>
            <a:pPr marR="0" lvl="0">
              <a:tabLst>
                <a:tab pos="266700" algn="l"/>
              </a:tabLst>
            </a:pPr>
            <a:endParaRPr lang="en-US" sz="2400" b="1" dirty="0">
              <a:effectLst/>
              <a:latin typeface="Arial Black" panose="020B0A04020102020204" pitchFamily="34" charset="0"/>
              <a:ea typeface="SimSun" panose="02010600030101010101" pitchFamily="2" charset="-122"/>
            </a:endParaRPr>
          </a:p>
          <a:p>
            <a:pPr marL="342900" marR="0" lvl="0" indent="-342900">
              <a:buFont typeface="Wingdings" panose="05000000000000000000" pitchFamily="2" charset="2"/>
              <a:buChar char=""/>
              <a:tabLst>
                <a:tab pos="266700" algn="l"/>
              </a:tabLst>
            </a:pPr>
            <a:r>
              <a:rPr lang="en-US" sz="3600" b="1" dirty="0">
                <a:effectLst/>
                <a:latin typeface="Arial Black" panose="020B0A04020102020204" pitchFamily="34" charset="0"/>
                <a:ea typeface="SimSun" panose="02010600030101010101" pitchFamily="2" charset="-122"/>
              </a:rPr>
              <a:t>Assignment God places you where people need the message.</a:t>
            </a:r>
          </a:p>
          <a:p>
            <a:pPr marR="0" lvl="0">
              <a:tabLst>
                <a:tab pos="266700" algn="l"/>
              </a:tabLst>
            </a:pPr>
            <a:endParaRPr lang="en-US" sz="2400" b="1" dirty="0">
              <a:effectLst/>
              <a:latin typeface="Arial Black" panose="020B0A04020102020204" pitchFamily="34" charset="0"/>
              <a:ea typeface="SimSun" panose="02010600030101010101" pitchFamily="2" charset="-122"/>
            </a:endParaRPr>
          </a:p>
          <a:p>
            <a:pPr marL="342900" marR="0" lvl="0" indent="-342900">
              <a:buFont typeface="Wingdings" panose="05000000000000000000" pitchFamily="2" charset="2"/>
              <a:buChar char=""/>
              <a:tabLst>
                <a:tab pos="266700" algn="l"/>
              </a:tabLst>
            </a:pPr>
            <a:r>
              <a:rPr lang="en-US" sz="3600" b="1" dirty="0">
                <a:effectLst/>
                <a:latin typeface="Arial Black" panose="020B0A04020102020204" pitchFamily="34" charset="0"/>
                <a:ea typeface="SimSun" panose="02010600030101010101" pitchFamily="2" charset="-122"/>
              </a:rPr>
              <a:t>Every believer is sent by God as a witness.</a:t>
            </a:r>
          </a:p>
        </p:txBody>
      </p:sp>
    </p:spTree>
    <p:extLst>
      <p:ext uri="{BB962C8B-B14F-4D97-AF65-F5344CB8AC3E}">
        <p14:creationId xmlns:p14="http://schemas.microsoft.com/office/powerpoint/2010/main" val="259528044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78135"/>
            <a:ext cx="1023819" cy="899839"/>
          </a:xfrm>
          <a:prstGeom prst="rect">
            <a:avLst/>
          </a:prstGeom>
        </p:spPr>
      </p:pic>
      <p:sp>
        <p:nvSpPr>
          <p:cNvPr id="11" name="Rectangle 10"/>
          <p:cNvSpPr/>
          <p:nvPr/>
        </p:nvSpPr>
        <p:spPr>
          <a:xfrm>
            <a:off x="7788876" y="6159812"/>
            <a:ext cx="1010567"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
        <p:nvSpPr>
          <p:cNvPr id="3" name="Rectangle 2"/>
          <p:cNvSpPr/>
          <p:nvPr/>
        </p:nvSpPr>
        <p:spPr>
          <a:xfrm>
            <a:off x="336174" y="485869"/>
            <a:ext cx="8494501" cy="369332"/>
          </a:xfrm>
          <a:prstGeom prst="rect">
            <a:avLst/>
          </a:prstGeom>
        </p:spPr>
        <p:txBody>
          <a:bodyPr wrap="square">
            <a:spAutoFit/>
          </a:bodyPr>
          <a:lstStyle/>
          <a:p>
            <a:r>
              <a:rPr lang="en-US"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n-US" sz="4000" b="1" dirty="0">
              <a:solidFill>
                <a:srgbClr val="0000CC"/>
              </a:solidFill>
              <a:latin typeface="Cooper Black" panose="0208090404030B020404" pitchFamily="18" charset="0"/>
            </a:endParaRPr>
          </a:p>
        </p:txBody>
      </p:sp>
      <p:sp>
        <p:nvSpPr>
          <p:cNvPr id="6" name="TextBox 5">
            <a:extLst>
              <a:ext uri="{FF2B5EF4-FFF2-40B4-BE49-F238E27FC236}">
                <a16:creationId xmlns:a16="http://schemas.microsoft.com/office/drawing/2014/main" id="{6A136535-DE89-4BD1-71A7-64450043C813}"/>
              </a:ext>
            </a:extLst>
          </p:cNvPr>
          <p:cNvSpPr txBox="1"/>
          <p:nvPr/>
        </p:nvSpPr>
        <p:spPr>
          <a:xfrm>
            <a:off x="324749" y="2345323"/>
            <a:ext cx="8494501" cy="707886"/>
          </a:xfrm>
          <a:prstGeom prst="rect">
            <a:avLst/>
          </a:prstGeom>
          <a:noFill/>
        </p:spPr>
        <p:txBody>
          <a:bodyPr wrap="square">
            <a:spAutoFit/>
          </a:bodyPr>
          <a:lstStyle/>
          <a:p>
            <a:pPr marL="0" marR="0">
              <a:buNone/>
            </a:pPr>
            <a:r>
              <a:rPr lang="en-US" sz="4000" b="1" kern="2200" dirty="0">
                <a:effectLst/>
                <a:latin typeface="Cooper Black" panose="0208090404030B020404" pitchFamily="18" charset="0"/>
                <a:ea typeface="SimSun" panose="02010600030101010101" pitchFamily="2" charset="-122"/>
                <a:cs typeface="Times New Roman" panose="02020603050405020304" pitchFamily="18" charset="0"/>
              </a:rPr>
              <a:t>IV.  How do we obey this call ?. </a:t>
            </a:r>
          </a:p>
        </p:txBody>
      </p:sp>
    </p:spTree>
    <p:extLst>
      <p:ext uri="{BB962C8B-B14F-4D97-AF65-F5344CB8AC3E}">
        <p14:creationId xmlns:p14="http://schemas.microsoft.com/office/powerpoint/2010/main" val="2135376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78135"/>
            <a:ext cx="1023819" cy="899839"/>
          </a:xfrm>
          <a:prstGeom prst="rect">
            <a:avLst/>
          </a:prstGeom>
        </p:spPr>
      </p:pic>
      <p:sp>
        <p:nvSpPr>
          <p:cNvPr id="11" name="Rectangle 10"/>
          <p:cNvSpPr/>
          <p:nvPr/>
        </p:nvSpPr>
        <p:spPr>
          <a:xfrm>
            <a:off x="7788876" y="6159812"/>
            <a:ext cx="1010567"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sp>
        <p:nvSpPr>
          <p:cNvPr id="2" name="Rectangle 1"/>
          <p:cNvSpPr/>
          <p:nvPr/>
        </p:nvSpPr>
        <p:spPr>
          <a:xfrm>
            <a:off x="357809" y="458722"/>
            <a:ext cx="8441634" cy="707886"/>
          </a:xfrm>
          <a:prstGeom prst="rect">
            <a:avLst/>
          </a:prstGeom>
        </p:spPr>
        <p:txBody>
          <a:bodyPr wrap="square">
            <a:spAutoFit/>
          </a:bodyPr>
          <a:lstStyle/>
          <a:p>
            <a:r>
              <a:rPr lang="en-US" sz="4000" b="1" u="sng" dirty="0">
                <a:solidFill>
                  <a:srgbClr val="0000CC"/>
                </a:solidFill>
                <a:latin typeface="Cooper Black" panose="0208090404030B020404" pitchFamily="18" charset="0"/>
                <a:ea typeface="Times New Roman" panose="02020603050405020304" pitchFamily="18" charset="0"/>
                <a:cs typeface="Times New Roman" panose="02020603050405020304" pitchFamily="18" charset="0"/>
              </a:rPr>
              <a:t>CONCLUSION:</a:t>
            </a:r>
            <a:endParaRPr lang="en-US" sz="4000" dirty="0">
              <a:solidFill>
                <a:srgbClr val="0000CC"/>
              </a:solidFill>
              <a:effectLst/>
              <a:latin typeface="Cooper Black" panose="0208090404030B020404" pitchFamily="18" charset="0"/>
              <a:ea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
        <p:nvSpPr>
          <p:cNvPr id="3" name="Rectangle 2"/>
          <p:cNvSpPr/>
          <p:nvPr/>
        </p:nvSpPr>
        <p:spPr>
          <a:xfrm>
            <a:off x="357809" y="1871597"/>
            <a:ext cx="8557591" cy="1541384"/>
          </a:xfrm>
          <a:prstGeom prst="rect">
            <a:avLst/>
          </a:prstGeom>
        </p:spPr>
        <p:txBody>
          <a:bodyPr wrap="square">
            <a:spAutoFit/>
          </a:bodyPr>
          <a:lstStyle/>
          <a:p>
            <a:pPr marR="0" lvl="0">
              <a:lnSpc>
                <a:spcPct val="107000"/>
              </a:lnSpc>
              <a:spcBef>
                <a:spcPts val="0"/>
              </a:spcBef>
              <a:spcAft>
                <a:spcPts val="0"/>
              </a:spcAft>
            </a:pPr>
            <a:r>
              <a:rPr lang="en-US" sz="3600" b="1" dirty="0">
                <a:solidFill>
                  <a:srgbClr val="000000"/>
                </a:solidFill>
                <a:latin typeface="Arial Black" panose="020B0A04020102020204" pitchFamily="34" charset="0"/>
                <a:ea typeface="Times New Roman" panose="02020603050405020304" pitchFamily="18" charset="0"/>
                <a:cs typeface="Times New Roman" panose="02020603050405020304" pitchFamily="18" charset="0"/>
              </a:rPr>
              <a:t> </a:t>
            </a:r>
          </a:p>
          <a:p>
            <a:pPr marR="0" lvl="0">
              <a:lnSpc>
                <a:spcPct val="107000"/>
              </a:lnSpc>
              <a:spcBef>
                <a:spcPts val="0"/>
              </a:spcBef>
              <a:spcAft>
                <a:spcPts val="0"/>
              </a:spcAft>
            </a:pPr>
            <a:endParaRPr lang="en-US" sz="1600" dirty="0">
              <a:latin typeface="Arial Black" panose="020B0A0402010202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endParaRPr lang="en-US" sz="3600" dirty="0">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221447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78135"/>
            <a:ext cx="1010567" cy="899839"/>
          </a:xfrm>
          <a:prstGeom prst="rect">
            <a:avLst/>
          </a:prstGeom>
        </p:spPr>
      </p:pic>
      <p:sp>
        <p:nvSpPr>
          <p:cNvPr id="11" name="Rectangle 10"/>
          <p:cNvSpPr/>
          <p:nvPr/>
        </p:nvSpPr>
        <p:spPr>
          <a:xfrm>
            <a:off x="7788876" y="6159812"/>
            <a:ext cx="1023820"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sp>
        <p:nvSpPr>
          <p:cNvPr id="2" name="Rectangle 1"/>
          <p:cNvSpPr/>
          <p:nvPr/>
        </p:nvSpPr>
        <p:spPr>
          <a:xfrm>
            <a:off x="357808" y="378135"/>
            <a:ext cx="8454887" cy="769441"/>
          </a:xfrm>
          <a:prstGeom prst="rect">
            <a:avLst/>
          </a:prstGeom>
        </p:spPr>
        <p:txBody>
          <a:bodyPr wrap="square">
            <a:spAutoFit/>
          </a:bodyPr>
          <a:lstStyle/>
          <a:p>
            <a:r>
              <a:rPr lang="en-US" sz="4400" b="1" u="sng" dirty="0">
                <a:latin typeface="Cooper Black" panose="0208090404030B020404" pitchFamily="18" charset="0"/>
              </a:rPr>
              <a:t>Reading of The Word</a:t>
            </a:r>
            <a:endParaRPr lang="en-US" sz="4400" u="sng" dirty="0">
              <a:latin typeface="Cooper Black" pitchFamily="18" charset="0"/>
            </a:endParaRPr>
          </a:p>
        </p:txBody>
      </p:sp>
      <p:sp>
        <p:nvSpPr>
          <p:cNvPr id="5" name="Rectangle 4"/>
          <p:cNvSpPr/>
          <p:nvPr/>
        </p:nvSpPr>
        <p:spPr>
          <a:xfrm>
            <a:off x="357808" y="1380656"/>
            <a:ext cx="8454887" cy="3416320"/>
          </a:xfrm>
          <a:prstGeom prst="rect">
            <a:avLst/>
          </a:prstGeom>
        </p:spPr>
        <p:txBody>
          <a:bodyPr wrap="square">
            <a:spAutoFit/>
          </a:bodyPr>
          <a:lstStyle/>
          <a:p>
            <a:r>
              <a:rPr lang="en-US" sz="5400" b="1" u="sng" dirty="0">
                <a:solidFill>
                  <a:srgbClr val="0000CC"/>
                </a:solidFill>
                <a:latin typeface="Cooper Black" panose="0208090404030B020404" pitchFamily="18" charset="0"/>
              </a:rPr>
              <a:t>Open Your Bibles to </a:t>
            </a:r>
          </a:p>
          <a:p>
            <a:r>
              <a:rPr lang="en-US" sz="5400" b="1" dirty="0">
                <a:solidFill>
                  <a:srgbClr val="FF0000"/>
                </a:solidFill>
                <a:latin typeface="Cooper Black" panose="0208090404030B020404" pitchFamily="18" charset="0"/>
                <a:ea typeface="Calibri" panose="020F0502020204030204" pitchFamily="34" charset="0"/>
                <a:cs typeface="Times New Roman" panose="02020603050405020304" pitchFamily="18" charset="0"/>
              </a:rPr>
              <a:t>Romans 10</a:t>
            </a:r>
            <a:r>
              <a:rPr lang="en-US" sz="5400" b="1" dirty="0">
                <a:latin typeface="Cooper Black" panose="0208090404030B020404" pitchFamily="18" charset="0"/>
              </a:rPr>
              <a:t>:14-15</a:t>
            </a:r>
            <a:endParaRPr lang="en-US" sz="5400" dirty="0">
              <a:latin typeface="Cooper Black" panose="0208090404030B020404" pitchFamily="18" charset="0"/>
            </a:endParaRPr>
          </a:p>
          <a:p>
            <a:r>
              <a:rPr lang="en-US" sz="5400" b="1" dirty="0">
                <a:solidFill>
                  <a:srgbClr val="0000CC"/>
                </a:solidFill>
                <a:latin typeface="Cooper Black" panose="0208090404030B020404" pitchFamily="18" charset="0"/>
              </a:rPr>
              <a:t>New International  Version</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Tree>
    <p:extLst>
      <p:ext uri="{BB962C8B-B14F-4D97-AF65-F5344CB8AC3E}">
        <p14:creationId xmlns:p14="http://schemas.microsoft.com/office/powerpoint/2010/main" val="15739353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59116"/>
            <a:ext cx="1010567" cy="899839"/>
          </a:xfrm>
          <a:prstGeom prst="rect">
            <a:avLst/>
          </a:prstGeom>
        </p:spPr>
      </p:pic>
      <p:sp>
        <p:nvSpPr>
          <p:cNvPr id="11" name="Rectangle 10"/>
          <p:cNvSpPr/>
          <p:nvPr/>
        </p:nvSpPr>
        <p:spPr>
          <a:xfrm>
            <a:off x="7788876" y="6159812"/>
            <a:ext cx="1023820" cy="461665"/>
          </a:xfrm>
          <a:prstGeom prst="rect">
            <a:avLst/>
          </a:prstGeom>
        </p:spPr>
        <p:txBody>
          <a:bodyPr wrap="square">
            <a:spAutoFit/>
          </a:bodyPr>
          <a:lstStyle/>
          <a:p>
            <a:pPr algn="ctr"/>
            <a:r>
              <a:rPr lang="en-US" sz="2400" b="1" u="sng" dirty="0">
                <a:latin typeface="Arial Black" pitchFamily="34" charset="0"/>
              </a:rPr>
              <a:t>CWC</a:t>
            </a:r>
            <a:endParaRPr lang="en-US" sz="2400" b="1" dirty="0">
              <a:latin typeface="Arial Black"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
        <p:nvSpPr>
          <p:cNvPr id="5" name="TextBox 4">
            <a:extLst>
              <a:ext uri="{FF2B5EF4-FFF2-40B4-BE49-F238E27FC236}">
                <a16:creationId xmlns:a16="http://schemas.microsoft.com/office/drawing/2014/main" id="{FAE3D20D-F1E0-9692-8688-C09C45B248BF}"/>
              </a:ext>
            </a:extLst>
          </p:cNvPr>
          <p:cNvSpPr txBox="1"/>
          <p:nvPr/>
        </p:nvSpPr>
        <p:spPr>
          <a:xfrm>
            <a:off x="344557" y="809035"/>
            <a:ext cx="8468139" cy="5632311"/>
          </a:xfrm>
          <a:prstGeom prst="rect">
            <a:avLst/>
          </a:prstGeom>
          <a:noFill/>
        </p:spPr>
        <p:txBody>
          <a:bodyPr wrap="square">
            <a:spAutoFit/>
          </a:bodyPr>
          <a:lstStyle/>
          <a:p>
            <a:r>
              <a:rPr lang="en-US" sz="3600" b="1" i="0" baseline="30000" dirty="0">
                <a:solidFill>
                  <a:srgbClr val="000000"/>
                </a:solidFill>
                <a:effectLst/>
                <a:latin typeface="Georgia" panose="02040502050405020303" pitchFamily="18" charset="0"/>
              </a:rPr>
              <a:t>14 </a:t>
            </a:r>
            <a:r>
              <a:rPr lang="en-US" sz="3600" b="1" i="0" dirty="0">
                <a:solidFill>
                  <a:srgbClr val="000000"/>
                </a:solidFill>
                <a:effectLst/>
                <a:latin typeface="Georgia" panose="02040502050405020303" pitchFamily="18" charset="0"/>
              </a:rPr>
              <a:t>How, then, can they call on </a:t>
            </a:r>
          </a:p>
          <a:p>
            <a:r>
              <a:rPr lang="en-US" sz="3600" b="1" i="0" dirty="0">
                <a:solidFill>
                  <a:srgbClr val="000000"/>
                </a:solidFill>
                <a:effectLst/>
                <a:latin typeface="Georgia" panose="02040502050405020303" pitchFamily="18" charset="0"/>
              </a:rPr>
              <a:t>the one they have not believed in? And how can they believe in the one of whom they have not heard? And how can they hear without someone preaching to them? </a:t>
            </a:r>
            <a:r>
              <a:rPr lang="en-US" sz="3600" b="1" i="0" baseline="30000" dirty="0">
                <a:solidFill>
                  <a:srgbClr val="000000"/>
                </a:solidFill>
                <a:effectLst/>
                <a:latin typeface="Georgia" panose="02040502050405020303" pitchFamily="18" charset="0"/>
              </a:rPr>
              <a:t>15 </a:t>
            </a:r>
            <a:r>
              <a:rPr lang="en-US" sz="3600" b="1" i="0" dirty="0">
                <a:solidFill>
                  <a:srgbClr val="000000"/>
                </a:solidFill>
                <a:effectLst/>
                <a:latin typeface="Georgia" panose="02040502050405020303" pitchFamily="18" charset="0"/>
              </a:rPr>
              <a:t>And how can anyone preach unless they are sent? As it is written: “How beautiful are the feet of those who bring good news!”</a:t>
            </a:r>
            <a:endParaRPr lang="en-US" sz="3600" b="1" dirty="0">
              <a:latin typeface="Georgia" panose="02040502050405020303" pitchFamily="18" charset="0"/>
            </a:endParaRPr>
          </a:p>
        </p:txBody>
      </p:sp>
    </p:spTree>
    <p:extLst>
      <p:ext uri="{BB962C8B-B14F-4D97-AF65-F5344CB8AC3E}">
        <p14:creationId xmlns:p14="http://schemas.microsoft.com/office/powerpoint/2010/main" val="36826983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59116"/>
            <a:ext cx="1010567" cy="899839"/>
          </a:xfrm>
          <a:prstGeom prst="rect">
            <a:avLst/>
          </a:prstGeom>
        </p:spPr>
      </p:pic>
      <p:sp>
        <p:nvSpPr>
          <p:cNvPr id="11" name="Rectangle 10"/>
          <p:cNvSpPr/>
          <p:nvPr/>
        </p:nvSpPr>
        <p:spPr>
          <a:xfrm>
            <a:off x="7788876" y="6159812"/>
            <a:ext cx="1023820" cy="461665"/>
          </a:xfrm>
          <a:prstGeom prst="rect">
            <a:avLst/>
          </a:prstGeom>
        </p:spPr>
        <p:txBody>
          <a:bodyPr wrap="square">
            <a:spAutoFit/>
          </a:bodyPr>
          <a:lstStyle/>
          <a:p>
            <a:pPr algn="ctr"/>
            <a:r>
              <a:rPr lang="en-US" sz="2400" b="1" u="sng" dirty="0">
                <a:latin typeface="Arial Black" pitchFamily="34" charset="0"/>
              </a:rPr>
              <a:t>CWC</a:t>
            </a:r>
            <a:endParaRPr lang="en-US" sz="2400" b="1" dirty="0">
              <a:latin typeface="Arial Black" pitchFamily="34" charset="0"/>
            </a:endParaRPr>
          </a:p>
        </p:txBody>
      </p:sp>
      <p:sp>
        <p:nvSpPr>
          <p:cNvPr id="2" name="Rectangle 1"/>
          <p:cNvSpPr/>
          <p:nvPr/>
        </p:nvSpPr>
        <p:spPr>
          <a:xfrm>
            <a:off x="430112" y="366253"/>
            <a:ext cx="8382584" cy="709233"/>
          </a:xfrm>
          <a:prstGeom prst="rect">
            <a:avLst/>
          </a:prstGeom>
        </p:spPr>
        <p:txBody>
          <a:bodyPr wrap="square">
            <a:spAutoFit/>
          </a:bodyPr>
          <a:lstStyle/>
          <a:p>
            <a:pPr>
              <a:lnSpc>
                <a:spcPct val="107000"/>
              </a:lnSpc>
              <a:spcAft>
                <a:spcPts val="800"/>
              </a:spcAft>
            </a:pPr>
            <a:r>
              <a:rPr lang="en-US" sz="4000" u="sng" dirty="0">
                <a:latin typeface="Cooper Black" panose="0208090404030B020404" pitchFamily="18" charset="0"/>
                <a:ea typeface="Calibri" panose="020F0502020204030204" pitchFamily="34" charset="0"/>
                <a:cs typeface="Times New Roman" panose="02020603050405020304" pitchFamily="18" charset="0"/>
              </a:rPr>
              <a:t>Introduction</a:t>
            </a:r>
            <a:endParaRPr lang="en-US" sz="4000" u="sng" dirty="0">
              <a:effectLst/>
              <a:latin typeface="Cooper Black" panose="0208090404030B020404" pitchFamily="18" charset="0"/>
              <a:ea typeface="Calibri" panose="020F0502020204030204" pitchFamily="34" charset="0"/>
              <a:cs typeface="Times New Roman" panose="02020603050405020304" pitchFamily="18"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
        <p:nvSpPr>
          <p:cNvPr id="7" name="Rectangle 6"/>
          <p:cNvSpPr/>
          <p:nvPr/>
        </p:nvSpPr>
        <p:spPr>
          <a:xfrm>
            <a:off x="282388" y="2697103"/>
            <a:ext cx="8530308" cy="375552"/>
          </a:xfrm>
          <a:prstGeom prst="rect">
            <a:avLst/>
          </a:prstGeom>
        </p:spPr>
        <p:txBody>
          <a:bodyPr wrap="square">
            <a:spAutoFit/>
          </a:bodyPr>
          <a:lstStyle/>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 </a:t>
            </a:r>
            <a:endParaRPr lang="en-US" sz="3600" b="1" dirty="0">
              <a:latin typeface="Arial Black" panose="020B0A0402010202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FCB842E6-374A-4166-88CF-94637FAE1979}"/>
              </a:ext>
            </a:extLst>
          </p:cNvPr>
          <p:cNvSpPr txBox="1"/>
          <p:nvPr/>
        </p:nvSpPr>
        <p:spPr>
          <a:xfrm>
            <a:off x="331304" y="1706629"/>
            <a:ext cx="8481392" cy="3231654"/>
          </a:xfrm>
          <a:prstGeom prst="rect">
            <a:avLst/>
          </a:prstGeom>
          <a:noFill/>
        </p:spPr>
        <p:txBody>
          <a:bodyPr wrap="square">
            <a:spAutoFit/>
          </a:bodyPr>
          <a:lstStyle/>
          <a:p>
            <a:pPr marR="0"/>
            <a:r>
              <a:rPr lang="en-US" sz="3600" b="1" kern="2200" dirty="0">
                <a:effectLst/>
                <a:latin typeface="Arial Black" panose="020B0A04020102020204" pitchFamily="34" charset="0"/>
                <a:ea typeface="SimSun" panose="02010600030101010101" pitchFamily="2" charset="-122"/>
                <a:cs typeface="Times New Roman" panose="02020603050405020304" pitchFamily="18" charset="0"/>
              </a:rPr>
              <a:t>I. The necessity of proclamation.</a:t>
            </a:r>
          </a:p>
          <a:p>
            <a:pPr marR="0"/>
            <a:endParaRPr lang="en-US" b="1" kern="2200" dirty="0">
              <a:effectLst/>
              <a:latin typeface="Arial Black" panose="020B0A04020102020204" pitchFamily="34" charset="0"/>
              <a:ea typeface="SimSun" panose="02010600030101010101" pitchFamily="2" charset="-122"/>
              <a:cs typeface="Times New Roman" panose="02020603050405020304" pitchFamily="18" charset="0"/>
            </a:endParaRPr>
          </a:p>
          <a:p>
            <a:pPr marL="0" marR="0">
              <a:buNone/>
            </a:pPr>
            <a:r>
              <a:rPr lang="en-US" sz="3600" b="1" kern="2200" dirty="0">
                <a:effectLst/>
                <a:latin typeface="Arial Black" panose="020B0A04020102020204" pitchFamily="34" charset="0"/>
                <a:ea typeface="SimSun" panose="02010600030101010101" pitchFamily="2" charset="-122"/>
                <a:cs typeface="Times New Roman" panose="02020603050405020304" pitchFamily="18" charset="0"/>
              </a:rPr>
              <a:t>II. The call to be sent.</a:t>
            </a:r>
          </a:p>
          <a:p>
            <a:pPr marL="0" marR="0">
              <a:buNone/>
            </a:pPr>
            <a:endParaRPr lang="en-US" b="1" kern="2200" dirty="0">
              <a:effectLst/>
              <a:latin typeface="Arial Black" panose="020B0A04020102020204" pitchFamily="34" charset="0"/>
              <a:ea typeface="SimSun" panose="02010600030101010101" pitchFamily="2" charset="-122"/>
              <a:cs typeface="Times New Roman" panose="02020603050405020304" pitchFamily="18" charset="0"/>
            </a:endParaRPr>
          </a:p>
          <a:p>
            <a:pPr marL="857250" marR="0" indent="-857250">
              <a:buAutoNum type="romanUcPeriod" startAt="3"/>
            </a:pPr>
            <a:r>
              <a:rPr lang="en-US" sz="3600" b="1" dirty="0">
                <a:effectLst/>
                <a:latin typeface="Arial Black" panose="020B0A04020102020204" pitchFamily="34" charset="0"/>
                <a:ea typeface="SimSun" panose="02010600030101010101" pitchFamily="2" charset="-122"/>
              </a:rPr>
              <a:t>Obedience to God’s calling</a:t>
            </a:r>
          </a:p>
          <a:p>
            <a:pPr marR="0"/>
            <a:endParaRPr lang="en-US" sz="2400" b="1" dirty="0">
              <a:effectLst/>
              <a:latin typeface="Arial Black" panose="020B0A04020102020204" pitchFamily="34" charset="0"/>
              <a:ea typeface="SimSun" panose="02010600030101010101" pitchFamily="2" charset="-122"/>
            </a:endParaRPr>
          </a:p>
          <a:p>
            <a:pPr marL="0" marR="0">
              <a:buNone/>
            </a:pPr>
            <a:r>
              <a:rPr lang="en-US" sz="3600" b="1" kern="2200" dirty="0">
                <a:effectLst/>
                <a:latin typeface="Arial Black" panose="020B0A04020102020204" pitchFamily="34" charset="0"/>
                <a:ea typeface="SimSun" panose="02010600030101010101" pitchFamily="2" charset="-122"/>
                <a:cs typeface="Times New Roman" panose="02020603050405020304" pitchFamily="18" charset="0"/>
              </a:rPr>
              <a:t>IV. How do we obey this call. </a:t>
            </a:r>
          </a:p>
        </p:txBody>
      </p:sp>
    </p:spTree>
    <p:extLst>
      <p:ext uri="{BB962C8B-B14F-4D97-AF65-F5344CB8AC3E}">
        <p14:creationId xmlns:p14="http://schemas.microsoft.com/office/powerpoint/2010/main" val="402999560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78135"/>
            <a:ext cx="1023819" cy="899839"/>
          </a:xfrm>
          <a:prstGeom prst="rect">
            <a:avLst/>
          </a:prstGeom>
        </p:spPr>
      </p:pic>
      <p:sp>
        <p:nvSpPr>
          <p:cNvPr id="11" name="Rectangle 10"/>
          <p:cNvSpPr/>
          <p:nvPr/>
        </p:nvSpPr>
        <p:spPr>
          <a:xfrm>
            <a:off x="7788876" y="6159812"/>
            <a:ext cx="1010567"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
        <p:nvSpPr>
          <p:cNvPr id="3" name="Rectangle 2"/>
          <p:cNvSpPr/>
          <p:nvPr/>
        </p:nvSpPr>
        <p:spPr>
          <a:xfrm>
            <a:off x="483900" y="446604"/>
            <a:ext cx="8342048" cy="707886"/>
          </a:xfrm>
          <a:prstGeom prst="rect">
            <a:avLst/>
          </a:prstGeom>
        </p:spPr>
        <p:txBody>
          <a:bodyPr wrap="square">
            <a:spAutoFit/>
          </a:bodyPr>
          <a:lstStyle/>
          <a:p>
            <a:r>
              <a:rPr lang="en-US" sz="4000" b="1" dirty="0">
                <a:latin typeface="Cooper Black" panose="0208090404030B020404" pitchFamily="18" charset="0"/>
                <a:ea typeface="Calibri" panose="020F0502020204030204" pitchFamily="34" charset="0"/>
                <a:cs typeface="Times New Roman" panose="02020603050405020304" pitchFamily="18" charset="0"/>
              </a:rPr>
              <a:t> </a:t>
            </a:r>
            <a:endParaRPr lang="en-US" sz="4000" dirty="0">
              <a:effectLst/>
              <a:latin typeface="Cooper Black" panose="0208090404030B0204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67BE31EB-71CF-D243-00F0-397A791B771F}"/>
              </a:ext>
            </a:extLst>
          </p:cNvPr>
          <p:cNvSpPr txBox="1"/>
          <p:nvPr/>
        </p:nvSpPr>
        <p:spPr>
          <a:xfrm>
            <a:off x="318052" y="441333"/>
            <a:ext cx="8558174" cy="1323439"/>
          </a:xfrm>
          <a:prstGeom prst="rect">
            <a:avLst/>
          </a:prstGeom>
          <a:noFill/>
        </p:spPr>
        <p:txBody>
          <a:bodyPr wrap="square">
            <a:spAutoFit/>
          </a:bodyPr>
          <a:lstStyle/>
          <a:p>
            <a:pPr marL="0" marR="0">
              <a:buNone/>
            </a:pPr>
            <a:r>
              <a:rPr lang="en-US" sz="4000" b="1" kern="2200" dirty="0">
                <a:effectLst/>
                <a:latin typeface="Cooper Black" panose="0208090404030B020404" pitchFamily="18" charset="0"/>
                <a:ea typeface="SimSun" panose="02010600030101010101" pitchFamily="2" charset="-122"/>
                <a:cs typeface="Times New Roman" panose="02020603050405020304" pitchFamily="18" charset="0"/>
              </a:rPr>
              <a:t>I. The necessity of 	proclamation.   v.14</a:t>
            </a:r>
          </a:p>
        </p:txBody>
      </p:sp>
      <p:sp>
        <p:nvSpPr>
          <p:cNvPr id="8" name="TextBox 7">
            <a:extLst>
              <a:ext uri="{FF2B5EF4-FFF2-40B4-BE49-F238E27FC236}">
                <a16:creationId xmlns:a16="http://schemas.microsoft.com/office/drawing/2014/main" id="{5D8AA53F-5600-46E8-B9AD-B34F370B9DF8}"/>
              </a:ext>
            </a:extLst>
          </p:cNvPr>
          <p:cNvSpPr txBox="1"/>
          <p:nvPr/>
        </p:nvSpPr>
        <p:spPr>
          <a:xfrm>
            <a:off x="331305" y="2010547"/>
            <a:ext cx="8468138" cy="3970318"/>
          </a:xfrm>
          <a:prstGeom prst="rect">
            <a:avLst/>
          </a:prstGeom>
          <a:noFill/>
        </p:spPr>
        <p:txBody>
          <a:bodyPr wrap="square">
            <a:spAutoFit/>
          </a:bodyPr>
          <a:lstStyle/>
          <a:p>
            <a:pPr marL="342900" marR="0" lvl="0" indent="-342900">
              <a:buFont typeface="Wingdings" panose="05000000000000000000" pitchFamily="2" charset="2"/>
              <a:buChar char=""/>
              <a:tabLst>
                <a:tab pos="266700" algn="l"/>
              </a:tabLst>
            </a:pPr>
            <a:r>
              <a:rPr lang="en-US" sz="3600" b="1" kern="0" dirty="0">
                <a:solidFill>
                  <a:srgbClr val="000000"/>
                </a:solidFill>
                <a:effectLst/>
                <a:latin typeface="Arial Black" panose="020B0A04020102020204" pitchFamily="34" charset="0"/>
                <a:ea typeface="SimSun" panose="02010600030101010101" pitchFamily="2" charset="-122"/>
                <a:cs typeface="Times New Roman" panose="02020603050405020304" pitchFamily="18" charset="0"/>
              </a:rPr>
              <a:t>Whoever will call upon the Name of the Lord will be saved. v.13       Acts 16:30-31 17:30</a:t>
            </a:r>
          </a:p>
          <a:p>
            <a:pPr marR="0" lvl="0">
              <a:tabLst>
                <a:tab pos="266700" algn="l"/>
              </a:tabLst>
            </a:pPr>
            <a:r>
              <a:rPr lang="en-US" sz="3600" b="1" kern="0" dirty="0">
                <a:solidFill>
                  <a:srgbClr val="000000"/>
                </a:solidFill>
                <a:effectLst/>
                <a:latin typeface="Arial Black" panose="020B0A04020102020204" pitchFamily="34" charset="0"/>
                <a:ea typeface="SimSun" panose="02010600030101010101" pitchFamily="2" charset="-122"/>
                <a:cs typeface="Times New Roman" panose="02020603050405020304" pitchFamily="18" charset="0"/>
              </a:rPr>
              <a:t> </a:t>
            </a:r>
            <a:endParaRPr lang="en-US" sz="3600" b="1" kern="2200" dirty="0">
              <a:effectLst/>
              <a:latin typeface="Arial Black" panose="020B0A04020102020204" pitchFamily="34" charset="0"/>
              <a:ea typeface="SimSun" panose="02010600030101010101" pitchFamily="2" charset="-122"/>
              <a:cs typeface="Times New Roman" panose="02020603050405020304" pitchFamily="18" charset="0"/>
            </a:endParaRPr>
          </a:p>
          <a:p>
            <a:pPr marL="342900" marR="0" lvl="0" indent="-342900">
              <a:buFont typeface="Wingdings" panose="05000000000000000000" pitchFamily="2" charset="2"/>
              <a:buChar char=""/>
              <a:tabLst>
                <a:tab pos="266700" algn="l"/>
              </a:tabLst>
            </a:pPr>
            <a:r>
              <a:rPr lang="en-US" sz="3600" b="1" dirty="0">
                <a:solidFill>
                  <a:srgbClr val="000000"/>
                </a:solidFill>
                <a:effectLst/>
                <a:latin typeface="Arial Black" panose="020B0A04020102020204" pitchFamily="34" charset="0"/>
                <a:ea typeface="SimSun" panose="02010600030101010101" pitchFamily="2" charset="-122"/>
                <a:cs typeface="Times New Roman" panose="02020603050405020304" pitchFamily="18" charset="0"/>
              </a:rPr>
              <a:t>People must believe in Christ before they will call upon Him. </a:t>
            </a:r>
            <a:endParaRPr lang="en-US" sz="3600" b="1" dirty="0">
              <a:effectLst/>
              <a:latin typeface="Arial Black" panose="020B0A04020102020204" pitchFamily="34" charset="0"/>
              <a:ea typeface="DengXian" panose="02010600030101010101" pitchFamily="2" charset="-122"/>
              <a:cs typeface="Times New Roman" panose="02020603050405020304" pitchFamily="18" charset="0"/>
            </a:endParaRPr>
          </a:p>
          <a:p>
            <a:pPr marL="254000" marR="0" indent="266700">
              <a:buNone/>
            </a:pPr>
            <a:r>
              <a:rPr lang="en-US" sz="3600" b="1" dirty="0">
                <a:solidFill>
                  <a:srgbClr val="000000"/>
                </a:solidFill>
                <a:effectLst/>
                <a:latin typeface="Arial Black" panose="020B0A04020102020204" pitchFamily="34" charset="0"/>
                <a:ea typeface="SimSun" panose="02010600030101010101" pitchFamily="2" charset="-122"/>
                <a:cs typeface="Times New Roman" panose="02020603050405020304" pitchFamily="18" charset="0"/>
              </a:rPr>
              <a:t>v.14a 10:9-10 Lu. 23:42 </a:t>
            </a:r>
            <a:endParaRPr lang="en-US" sz="3600" b="1" dirty="0">
              <a:effectLst/>
              <a:latin typeface="Arial Black" panose="020B0A0402010202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32499757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Rectangle 10"/>
          <p:cNvSpPr/>
          <p:nvPr/>
        </p:nvSpPr>
        <p:spPr>
          <a:xfrm>
            <a:off x="7788876" y="6159812"/>
            <a:ext cx="1023820"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sp>
        <p:nvSpPr>
          <p:cNvPr id="3" name="TextBox 2">
            <a:extLst>
              <a:ext uri="{FF2B5EF4-FFF2-40B4-BE49-F238E27FC236}">
                <a16:creationId xmlns:a16="http://schemas.microsoft.com/office/drawing/2014/main" id="{53A45226-08ED-788F-BA40-E99AA682063F}"/>
              </a:ext>
            </a:extLst>
          </p:cNvPr>
          <p:cNvSpPr txBox="1"/>
          <p:nvPr/>
        </p:nvSpPr>
        <p:spPr>
          <a:xfrm>
            <a:off x="377525" y="1443841"/>
            <a:ext cx="8388950" cy="3970318"/>
          </a:xfrm>
          <a:prstGeom prst="rect">
            <a:avLst/>
          </a:prstGeom>
          <a:noFill/>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tab pos="266700" algn="l"/>
              </a:tabLst>
              <a:defRPr/>
            </a:pPr>
            <a:r>
              <a:rPr kumimoji="0" lang="en-US" sz="3600" b="1" i="0" u="none" strike="noStrike" kern="1200" cap="none" spc="0" normalizeH="0" baseline="0" noProof="0" dirty="0">
                <a:ln>
                  <a:noFill/>
                </a:ln>
                <a:solidFill>
                  <a:srgbClr val="000000"/>
                </a:solidFill>
                <a:effectLst/>
                <a:uLnTx/>
                <a:uFillTx/>
                <a:latin typeface="Arial Black" panose="020B0A04020102020204" pitchFamily="34" charset="0"/>
                <a:ea typeface="SimSun" panose="02010600030101010101" pitchFamily="2" charset="-122"/>
                <a:cs typeface="Times New Roman" panose="02020603050405020304" pitchFamily="18" charset="0"/>
              </a:rPr>
              <a:t>People must hear the Word of Christ in order to believe. </a:t>
            </a:r>
          </a:p>
          <a:p>
            <a:pPr marR="0" lvl="0" algn="l" defTabSz="914400" rtl="0" eaLnBrk="1" fontAlgn="auto" latinLnBrk="0" hangingPunct="1">
              <a:lnSpc>
                <a:spcPct val="100000"/>
              </a:lnSpc>
              <a:spcBef>
                <a:spcPts val="0"/>
              </a:spcBef>
              <a:spcAft>
                <a:spcPts val="0"/>
              </a:spcAft>
              <a:buClrTx/>
              <a:buSzTx/>
              <a:tabLst>
                <a:tab pos="266700" algn="l"/>
              </a:tabLst>
              <a:defRPr/>
            </a:pPr>
            <a:r>
              <a:rPr lang="en-US" sz="3600" b="1" dirty="0">
                <a:solidFill>
                  <a:srgbClr val="000000"/>
                </a:solidFill>
                <a:latin typeface="Arial Black" panose="020B0A04020102020204" pitchFamily="34" charset="0"/>
                <a:ea typeface="SimSun" panose="02010600030101010101" pitchFamily="2" charset="-122"/>
                <a:cs typeface="Times New Roman" panose="02020603050405020304" pitchFamily="18" charset="0"/>
              </a:rPr>
              <a:t>		</a:t>
            </a:r>
            <a:r>
              <a:rPr kumimoji="0" lang="en-US" sz="3600" b="1" i="0" u="none" strike="noStrike" kern="1200" cap="none" spc="0" normalizeH="0" baseline="0" noProof="0" dirty="0">
                <a:ln>
                  <a:noFill/>
                </a:ln>
                <a:solidFill>
                  <a:srgbClr val="000000"/>
                </a:solidFill>
                <a:effectLst/>
                <a:uLnTx/>
                <a:uFillTx/>
                <a:latin typeface="Arial Black" panose="020B0A04020102020204" pitchFamily="34" charset="0"/>
                <a:ea typeface="SimSun" panose="02010600030101010101" pitchFamily="2" charset="-122"/>
                <a:cs typeface="Times New Roman" panose="02020603050405020304" pitchFamily="18" charset="0"/>
              </a:rPr>
              <a:t>v. 14b </a:t>
            </a:r>
          </a:p>
          <a:p>
            <a:pPr marR="0" lvl="0" algn="l" defTabSz="914400" rtl="0" eaLnBrk="1" fontAlgn="auto" latinLnBrk="0" hangingPunct="1">
              <a:lnSpc>
                <a:spcPct val="100000"/>
              </a:lnSpc>
              <a:spcBef>
                <a:spcPts val="0"/>
              </a:spcBef>
              <a:spcAft>
                <a:spcPts val="0"/>
              </a:spcAft>
              <a:buClrTx/>
              <a:buSzTx/>
              <a:tabLst>
                <a:tab pos="266700" algn="l"/>
              </a:tabLst>
              <a:defRPr/>
            </a:pPr>
            <a:endParaRPr kumimoji="0" lang="en-US" sz="3600" b="1" i="0" u="none" strike="noStrike" kern="1200" cap="none" spc="0" normalizeH="0" baseline="0" noProof="0" dirty="0">
              <a:ln>
                <a:noFill/>
              </a:ln>
              <a:solidFill>
                <a:prstClr val="black"/>
              </a:solidFill>
              <a:effectLst/>
              <a:uLnTx/>
              <a:uFillTx/>
              <a:latin typeface="Arial Black" panose="020B0A04020102020204" pitchFamily="34" charset="0"/>
              <a:ea typeface="DengXian" panose="02010600030101010101" pitchFamily="2" charset="-122"/>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tab pos="266700" algn="l"/>
              </a:tabLst>
              <a:defRPr/>
            </a:pPr>
            <a:r>
              <a:rPr kumimoji="0" lang="en-US" sz="3600" b="1" i="0" u="none" strike="noStrike" kern="1200" cap="none" spc="0" normalizeH="0" baseline="0" noProof="0" dirty="0">
                <a:ln>
                  <a:noFill/>
                </a:ln>
                <a:solidFill>
                  <a:srgbClr val="000000"/>
                </a:solidFill>
                <a:effectLst/>
                <a:uLnTx/>
                <a:uFillTx/>
                <a:latin typeface="Arial Black" panose="020B0A04020102020204" pitchFamily="34" charset="0"/>
                <a:ea typeface="SimSun" panose="02010600030101010101" pitchFamily="2" charset="-122"/>
                <a:cs typeface="Times New Roman" panose="02020603050405020304" pitchFamily="18" charset="0"/>
              </a:rPr>
              <a:t>People must have a preacher before they can hear the Word. 	v. 14c</a:t>
            </a:r>
            <a:endParaRPr kumimoji="0" lang="en-US" sz="3600" b="1" i="0" u="none" strike="noStrike" kern="1200" cap="none" spc="0" normalizeH="0" baseline="0" noProof="0" dirty="0">
              <a:ln>
                <a:noFill/>
              </a:ln>
              <a:solidFill>
                <a:prstClr val="black"/>
              </a:solidFill>
              <a:effectLst/>
              <a:uLnTx/>
              <a:uFillTx/>
              <a:latin typeface="Arial Black" panose="020B0A0402010202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8387785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78135"/>
            <a:ext cx="1023819" cy="899839"/>
          </a:xfrm>
          <a:prstGeom prst="rect">
            <a:avLst/>
          </a:prstGeom>
        </p:spPr>
      </p:pic>
      <p:sp>
        <p:nvSpPr>
          <p:cNvPr id="11" name="Rectangle 10"/>
          <p:cNvSpPr/>
          <p:nvPr/>
        </p:nvSpPr>
        <p:spPr>
          <a:xfrm>
            <a:off x="7788876" y="6159812"/>
            <a:ext cx="1010567"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
        <p:nvSpPr>
          <p:cNvPr id="3" name="TextBox 2">
            <a:extLst>
              <a:ext uri="{FF2B5EF4-FFF2-40B4-BE49-F238E27FC236}">
                <a16:creationId xmlns:a16="http://schemas.microsoft.com/office/drawing/2014/main" id="{FF069B26-E113-4E4E-FDC5-7713D12A9AF5}"/>
              </a:ext>
            </a:extLst>
          </p:cNvPr>
          <p:cNvSpPr txBox="1"/>
          <p:nvPr/>
        </p:nvSpPr>
        <p:spPr>
          <a:xfrm>
            <a:off x="318052" y="1383975"/>
            <a:ext cx="8481391" cy="4401205"/>
          </a:xfrm>
          <a:prstGeom prst="rect">
            <a:avLst/>
          </a:prstGeom>
          <a:noFill/>
        </p:spPr>
        <p:txBody>
          <a:bodyPr wrap="square">
            <a:spAutoFit/>
          </a:bodyPr>
          <a:lstStyle/>
          <a:p>
            <a:pPr marL="342900" marR="0" lvl="0" indent="-342900">
              <a:buFont typeface="Wingdings" panose="05000000000000000000" pitchFamily="2" charset="2"/>
              <a:buChar char=""/>
              <a:tabLst>
                <a:tab pos="266700" algn="l"/>
              </a:tabLst>
            </a:pPr>
            <a:r>
              <a:rPr lang="en-US" sz="3600" b="1" dirty="0">
                <a:solidFill>
                  <a:srgbClr val="000000"/>
                </a:solidFill>
                <a:effectLst/>
                <a:latin typeface="Arial Black" panose="020B0A04020102020204" pitchFamily="34" charset="0"/>
                <a:ea typeface="SimSun" panose="02010600030101010101" pitchFamily="2" charset="-122"/>
                <a:cs typeface="Times New Roman" panose="02020603050405020304" pitchFamily="18" charset="0"/>
              </a:rPr>
              <a:t>The preacher must be sent. v.15a Gal1:15 2:2 Acts 26:17-18</a:t>
            </a:r>
          </a:p>
          <a:p>
            <a:pPr marR="0" lvl="0">
              <a:tabLst>
                <a:tab pos="266700" algn="l"/>
              </a:tabLst>
            </a:pPr>
            <a:endParaRPr lang="en-US" sz="2800" b="1" dirty="0">
              <a:solidFill>
                <a:srgbClr val="000000"/>
              </a:solidFill>
              <a:effectLst/>
              <a:latin typeface="Arial Black" panose="020B0A04020102020204" pitchFamily="34" charset="0"/>
              <a:ea typeface="SimSun" panose="02010600030101010101" pitchFamily="2" charset="-122"/>
              <a:cs typeface="Times New Roman" panose="02020603050405020304" pitchFamily="18" charset="0"/>
            </a:endParaRPr>
          </a:p>
          <a:p>
            <a:pPr marL="342900" marR="0" lvl="0" indent="-342900">
              <a:buFont typeface="Wingdings" panose="05000000000000000000" pitchFamily="2" charset="2"/>
              <a:buChar char=""/>
              <a:tabLst>
                <a:tab pos="266700" algn="l"/>
              </a:tabLst>
            </a:pPr>
            <a:r>
              <a:rPr lang="en-US" sz="3600" b="1" dirty="0">
                <a:solidFill>
                  <a:srgbClr val="000000"/>
                </a:solidFill>
                <a:effectLst/>
                <a:latin typeface="Arial Black" panose="020B0A04020102020204" pitchFamily="34" charset="0"/>
                <a:ea typeface="SimSun" panose="02010600030101010101" pitchFamily="2" charset="-122"/>
                <a:cs typeface="Times New Roman" panose="02020603050405020304" pitchFamily="18" charset="0"/>
              </a:rPr>
              <a:t>Beware of preachers who are not sent by God. </a:t>
            </a:r>
          </a:p>
          <a:p>
            <a:pPr marR="0" lvl="0">
              <a:tabLst>
                <a:tab pos="266700" algn="l"/>
              </a:tabLst>
            </a:pPr>
            <a:r>
              <a:rPr lang="en-US" sz="3600" b="1" dirty="0">
                <a:solidFill>
                  <a:srgbClr val="000000"/>
                </a:solidFill>
                <a:latin typeface="Arial Black" panose="020B0A04020102020204" pitchFamily="34" charset="0"/>
                <a:ea typeface="SimSun" panose="02010600030101010101" pitchFamily="2" charset="-122"/>
                <a:cs typeface="Times New Roman" panose="02020603050405020304" pitchFamily="18" charset="0"/>
              </a:rPr>
              <a:t>	</a:t>
            </a:r>
            <a:r>
              <a:rPr lang="en-US" sz="3600" b="1" dirty="0">
                <a:solidFill>
                  <a:srgbClr val="000000"/>
                </a:solidFill>
                <a:effectLst/>
                <a:latin typeface="Arial Black" panose="020B0A04020102020204" pitchFamily="34" charset="0"/>
                <a:ea typeface="SimSun" panose="02010600030101010101" pitchFamily="2" charset="-122"/>
                <a:cs typeface="Times New Roman" panose="02020603050405020304" pitchFamily="18" charset="0"/>
              </a:rPr>
              <a:t>Jer14:14 IICo.11:13-15 </a:t>
            </a:r>
          </a:p>
          <a:p>
            <a:pPr marR="0" lvl="0">
              <a:tabLst>
                <a:tab pos="266700" algn="l"/>
              </a:tabLst>
            </a:pPr>
            <a:r>
              <a:rPr lang="en-US" sz="3600" b="1" dirty="0">
                <a:solidFill>
                  <a:srgbClr val="000000"/>
                </a:solidFill>
                <a:latin typeface="Arial Black" panose="020B0A04020102020204" pitchFamily="34" charset="0"/>
                <a:ea typeface="SimSun" panose="02010600030101010101" pitchFamily="2" charset="-122"/>
                <a:cs typeface="Times New Roman" panose="02020603050405020304" pitchFamily="18" charset="0"/>
              </a:rPr>
              <a:t>	</a:t>
            </a:r>
            <a:r>
              <a:rPr lang="en-US" sz="3600" b="1" dirty="0">
                <a:solidFill>
                  <a:srgbClr val="000000"/>
                </a:solidFill>
                <a:effectLst/>
                <a:latin typeface="Arial Black" panose="020B0A04020102020204" pitchFamily="34" charset="0"/>
                <a:ea typeface="SimSun" panose="02010600030101010101" pitchFamily="2" charset="-122"/>
                <a:cs typeface="Times New Roman" panose="02020603050405020304" pitchFamily="18" charset="0"/>
              </a:rPr>
              <a:t>Mt.7:22-23</a:t>
            </a:r>
          </a:p>
          <a:p>
            <a:pPr marL="0" marR="0" indent="444500">
              <a:buNone/>
            </a:pPr>
            <a:r>
              <a:rPr lang="en-US" sz="3600" b="1" dirty="0">
                <a:solidFill>
                  <a:srgbClr val="000000"/>
                </a:solidFill>
                <a:effectLst/>
                <a:latin typeface="Arial Black" panose="020B0A04020102020204" pitchFamily="34" charset="0"/>
                <a:ea typeface="SimSun" panose="02010600030101010101" pitchFamily="2" charset="-122"/>
                <a:cs typeface="Times New Roman" panose="02020603050405020304" pitchFamily="18" charset="0"/>
              </a:rPr>
              <a:t> </a:t>
            </a:r>
            <a:endParaRPr lang="en-US" sz="3600" b="1" dirty="0">
              <a:effectLst/>
              <a:latin typeface="Arial Black" panose="020B0A0402010202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3966993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78135"/>
            <a:ext cx="1023819" cy="899839"/>
          </a:xfrm>
          <a:prstGeom prst="rect">
            <a:avLst/>
          </a:prstGeom>
        </p:spPr>
      </p:pic>
      <p:sp>
        <p:nvSpPr>
          <p:cNvPr id="11" name="Rectangle 10"/>
          <p:cNvSpPr/>
          <p:nvPr/>
        </p:nvSpPr>
        <p:spPr>
          <a:xfrm>
            <a:off x="7788876" y="6159812"/>
            <a:ext cx="1010567"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
        <p:nvSpPr>
          <p:cNvPr id="3" name="TextBox 2">
            <a:extLst>
              <a:ext uri="{FF2B5EF4-FFF2-40B4-BE49-F238E27FC236}">
                <a16:creationId xmlns:a16="http://schemas.microsoft.com/office/drawing/2014/main" id="{908BCCEA-7D71-A579-5395-4B1B1CD07598}"/>
              </a:ext>
            </a:extLst>
          </p:cNvPr>
          <p:cNvSpPr txBox="1"/>
          <p:nvPr/>
        </p:nvSpPr>
        <p:spPr>
          <a:xfrm>
            <a:off x="331304" y="1175751"/>
            <a:ext cx="8486119" cy="4524315"/>
          </a:xfrm>
          <a:prstGeom prst="rect">
            <a:avLst/>
          </a:prstGeom>
          <a:noFill/>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tab pos="266700" algn="l"/>
              </a:tabLst>
              <a:defRPr/>
            </a:pPr>
            <a:r>
              <a:rPr kumimoji="0" lang="en-US" sz="3600" b="1" i="0" u="none" strike="noStrike" kern="1200" cap="none" spc="0" normalizeH="0" baseline="0" noProof="0" dirty="0">
                <a:ln>
                  <a:noFill/>
                </a:ln>
                <a:solidFill>
                  <a:srgbClr val="000000"/>
                </a:solidFill>
                <a:effectLst/>
                <a:uLnTx/>
                <a:uFillTx/>
                <a:latin typeface="Arial Black" panose="020B0A04020102020204" pitchFamily="34" charset="0"/>
                <a:ea typeface="SimSun" panose="02010600030101010101" pitchFamily="2" charset="-122"/>
                <a:cs typeface="Times New Roman" panose="02020603050405020304" pitchFamily="18" charset="0"/>
              </a:rPr>
              <a:t>How can you tell that a person is sent by God? </a:t>
            </a:r>
          </a:p>
          <a:p>
            <a:pPr marR="0" lvl="0" algn="l" defTabSz="914400" rtl="0" eaLnBrk="1" fontAlgn="auto" latinLnBrk="0" hangingPunct="1">
              <a:lnSpc>
                <a:spcPct val="100000"/>
              </a:lnSpc>
              <a:spcBef>
                <a:spcPts val="0"/>
              </a:spcBef>
              <a:spcAft>
                <a:spcPts val="0"/>
              </a:spcAft>
              <a:buClrTx/>
              <a:buSzTx/>
              <a:tabLst>
                <a:tab pos="266700" algn="l"/>
              </a:tabLst>
              <a:defRPr/>
            </a:pPr>
            <a:r>
              <a:rPr lang="en-US" sz="3600" b="1" dirty="0">
                <a:solidFill>
                  <a:srgbClr val="000000"/>
                </a:solidFill>
                <a:latin typeface="Arial Black" panose="020B0A04020102020204" pitchFamily="34" charset="0"/>
                <a:ea typeface="SimSun" panose="02010600030101010101" pitchFamily="2" charset="-122"/>
                <a:cs typeface="Times New Roman" panose="02020603050405020304" pitchFamily="18" charset="0"/>
              </a:rPr>
              <a:t>	</a:t>
            </a:r>
            <a:r>
              <a:rPr kumimoji="0" lang="en-US" sz="3600" b="1" i="0" u="none" strike="noStrike" kern="1200" cap="none" spc="0" normalizeH="0" baseline="0" noProof="0" dirty="0">
                <a:ln>
                  <a:noFill/>
                </a:ln>
                <a:solidFill>
                  <a:srgbClr val="000000"/>
                </a:solidFill>
                <a:effectLst/>
                <a:uLnTx/>
                <a:uFillTx/>
                <a:latin typeface="Arial Black" panose="020B0A04020102020204" pitchFamily="34" charset="0"/>
                <a:ea typeface="SimSun" panose="02010600030101010101" pitchFamily="2" charset="-122"/>
                <a:cs typeface="Times New Roman" panose="02020603050405020304" pitchFamily="18" charset="0"/>
              </a:rPr>
              <a:t>Jn 20:21 II Co.5:20</a:t>
            </a:r>
          </a:p>
          <a:p>
            <a:pPr marR="0" lvl="0" algn="l" defTabSz="914400" rtl="0" eaLnBrk="1" fontAlgn="auto" latinLnBrk="0" hangingPunct="1">
              <a:lnSpc>
                <a:spcPct val="100000"/>
              </a:lnSpc>
              <a:spcBef>
                <a:spcPts val="0"/>
              </a:spcBef>
              <a:spcAft>
                <a:spcPts val="0"/>
              </a:spcAft>
              <a:buClrTx/>
              <a:buSzTx/>
              <a:tabLst>
                <a:tab pos="266700" algn="l"/>
              </a:tabLst>
              <a:defRPr/>
            </a:pPr>
            <a:r>
              <a:rPr kumimoji="0" lang="en-US" sz="3600" b="1" i="0" u="none" strike="noStrike" kern="1200" cap="none" spc="0" normalizeH="0" baseline="0" noProof="0" dirty="0">
                <a:ln>
                  <a:noFill/>
                </a:ln>
                <a:solidFill>
                  <a:srgbClr val="000000"/>
                </a:solidFill>
                <a:effectLst/>
                <a:uLnTx/>
                <a:uFillTx/>
                <a:latin typeface="Arial Black" panose="020B0A04020102020204" pitchFamily="34" charset="0"/>
                <a:ea typeface="SimSun" panose="02010600030101010101" pitchFamily="2" charset="-122"/>
                <a:cs typeface="Times New Roman" panose="02020603050405020304" pitchFamily="18" charset="0"/>
              </a:rPr>
              <a:t>  </a:t>
            </a:r>
            <a:endParaRPr kumimoji="0" lang="en-US" sz="3600" b="1" i="0" u="none" strike="noStrike" kern="1200" cap="none" spc="0" normalizeH="0" baseline="0" noProof="0" dirty="0">
              <a:ln>
                <a:noFill/>
              </a:ln>
              <a:solidFill>
                <a:prstClr val="black"/>
              </a:solidFill>
              <a:effectLst/>
              <a:uLnTx/>
              <a:uFillTx/>
              <a:latin typeface="Arial Black" panose="020B0A04020102020204" pitchFamily="34" charset="0"/>
              <a:ea typeface="DengXian" panose="02010600030101010101" pitchFamily="2" charset="-122"/>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tab pos="266700" algn="l"/>
              </a:tabLst>
              <a:defRPr/>
            </a:pPr>
            <a:r>
              <a:rPr kumimoji="0" lang="en-US" sz="3600" b="1" i="0" u="none" strike="noStrike" kern="1200" cap="none" spc="0" normalizeH="0" baseline="0" noProof="0" dirty="0">
                <a:ln>
                  <a:noFill/>
                </a:ln>
                <a:solidFill>
                  <a:srgbClr val="000000"/>
                </a:solidFill>
                <a:effectLst/>
                <a:uLnTx/>
                <a:uFillTx/>
                <a:latin typeface="Arial Black" panose="020B0A04020102020204" pitchFamily="34" charset="0"/>
                <a:ea typeface="SimSun" panose="02010600030101010101" pitchFamily="2" charset="-122"/>
                <a:cs typeface="Times New Roman" panose="02020603050405020304" pitchFamily="18" charset="0"/>
              </a:rPr>
              <a:t>God sends forth preachers, including missionaries, by means of the church. </a:t>
            </a:r>
          </a:p>
          <a:p>
            <a:pPr marR="0" lvl="0" algn="l" defTabSz="914400" rtl="0" eaLnBrk="1" fontAlgn="auto" latinLnBrk="0" hangingPunct="1">
              <a:lnSpc>
                <a:spcPct val="100000"/>
              </a:lnSpc>
              <a:spcBef>
                <a:spcPts val="0"/>
              </a:spcBef>
              <a:spcAft>
                <a:spcPts val="0"/>
              </a:spcAft>
              <a:buClrTx/>
              <a:buSzTx/>
              <a:tabLst>
                <a:tab pos="266700" algn="l"/>
              </a:tabLst>
              <a:defRPr/>
            </a:pPr>
            <a:r>
              <a:rPr lang="en-US" sz="3600" b="1" dirty="0">
                <a:solidFill>
                  <a:srgbClr val="000000"/>
                </a:solidFill>
                <a:latin typeface="Arial Black" panose="020B0A04020102020204" pitchFamily="34" charset="0"/>
                <a:ea typeface="SimSun" panose="02010600030101010101" pitchFamily="2" charset="-122"/>
                <a:cs typeface="Times New Roman" panose="02020603050405020304" pitchFamily="18" charset="0"/>
              </a:rPr>
              <a:t>	</a:t>
            </a:r>
            <a:r>
              <a:rPr kumimoji="0" lang="en-US" sz="3600" b="1" i="0" u="none" strike="noStrike" kern="1200" cap="none" spc="0" normalizeH="0" baseline="0" noProof="0" dirty="0">
                <a:ln>
                  <a:noFill/>
                </a:ln>
                <a:solidFill>
                  <a:srgbClr val="000000"/>
                </a:solidFill>
                <a:effectLst/>
                <a:uLnTx/>
                <a:uFillTx/>
                <a:latin typeface="Arial Black" panose="020B0A04020102020204" pitchFamily="34" charset="0"/>
                <a:ea typeface="SimSun" panose="02010600030101010101" pitchFamily="2" charset="-122"/>
                <a:cs typeface="Times New Roman" panose="02020603050405020304" pitchFamily="18" charset="0"/>
              </a:rPr>
              <a:t>Acts 13:1-3 ITi.3:15 Mt.16:18 </a:t>
            </a:r>
            <a:endParaRPr kumimoji="0" lang="en-US" sz="3600" b="1" i="0" u="none" strike="noStrike" kern="1200" cap="none" spc="0" normalizeH="0" baseline="0" noProof="0" dirty="0">
              <a:ln>
                <a:noFill/>
              </a:ln>
              <a:solidFill>
                <a:prstClr val="black"/>
              </a:solidFill>
              <a:effectLst/>
              <a:uLnTx/>
              <a:uFillTx/>
              <a:latin typeface="Arial Black" panose="020B0A0402010202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4789999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78135"/>
            <a:ext cx="1023819" cy="899839"/>
          </a:xfrm>
          <a:prstGeom prst="rect">
            <a:avLst/>
          </a:prstGeom>
        </p:spPr>
      </p:pic>
      <p:sp>
        <p:nvSpPr>
          <p:cNvPr id="11" name="Rectangle 10"/>
          <p:cNvSpPr/>
          <p:nvPr/>
        </p:nvSpPr>
        <p:spPr>
          <a:xfrm>
            <a:off x="7788876" y="6159812"/>
            <a:ext cx="1010567"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71655" y="272134"/>
            <a:ext cx="1005840" cy="1005840"/>
          </a:xfrm>
          <a:prstGeom prst="rect">
            <a:avLst/>
          </a:prstGeom>
        </p:spPr>
      </p:pic>
      <p:sp>
        <p:nvSpPr>
          <p:cNvPr id="6" name="TextBox 5">
            <a:extLst>
              <a:ext uri="{FF2B5EF4-FFF2-40B4-BE49-F238E27FC236}">
                <a16:creationId xmlns:a16="http://schemas.microsoft.com/office/drawing/2014/main" id="{D05D2C84-5497-7494-A4BA-FD9C78E143E1}"/>
              </a:ext>
            </a:extLst>
          </p:cNvPr>
          <p:cNvSpPr txBox="1"/>
          <p:nvPr/>
        </p:nvSpPr>
        <p:spPr>
          <a:xfrm>
            <a:off x="331305" y="272134"/>
            <a:ext cx="8481390" cy="707886"/>
          </a:xfrm>
          <a:prstGeom prst="rect">
            <a:avLst/>
          </a:prstGeom>
          <a:noFill/>
        </p:spPr>
        <p:txBody>
          <a:bodyPr wrap="square">
            <a:spAutoFit/>
          </a:bodyPr>
          <a:lstStyle/>
          <a:p>
            <a:pPr marL="0" marR="0">
              <a:buNone/>
            </a:pPr>
            <a:r>
              <a:rPr lang="en-US" sz="4000" b="1" kern="2200" dirty="0">
                <a:effectLst/>
                <a:latin typeface="Cooper Black" panose="0208090404030B020404" pitchFamily="18" charset="0"/>
                <a:ea typeface="SimSun" panose="02010600030101010101" pitchFamily="2" charset="-122"/>
                <a:cs typeface="Times New Roman" panose="02020603050405020304" pitchFamily="18" charset="0"/>
              </a:rPr>
              <a:t>II. The call to be sent.   v.15</a:t>
            </a:r>
          </a:p>
        </p:txBody>
      </p:sp>
      <p:sp>
        <p:nvSpPr>
          <p:cNvPr id="8" name="TextBox 7">
            <a:extLst>
              <a:ext uri="{FF2B5EF4-FFF2-40B4-BE49-F238E27FC236}">
                <a16:creationId xmlns:a16="http://schemas.microsoft.com/office/drawing/2014/main" id="{8365D230-4415-CA01-5738-457AD19F4681}"/>
              </a:ext>
            </a:extLst>
          </p:cNvPr>
          <p:cNvSpPr txBox="1"/>
          <p:nvPr/>
        </p:nvSpPr>
        <p:spPr>
          <a:xfrm>
            <a:off x="331305" y="1092756"/>
            <a:ext cx="8546190" cy="4893647"/>
          </a:xfrm>
          <a:prstGeom prst="rect">
            <a:avLst/>
          </a:prstGeom>
          <a:noFill/>
        </p:spPr>
        <p:txBody>
          <a:bodyPr wrap="square">
            <a:spAutoFit/>
          </a:bodyPr>
          <a:lstStyle/>
          <a:p>
            <a:pPr marL="342900" marR="0" lvl="0" indent="-342900">
              <a:buFont typeface="Wingdings" panose="05000000000000000000" pitchFamily="2" charset="2"/>
              <a:buChar char=""/>
              <a:tabLst>
                <a:tab pos="266700" algn="l"/>
              </a:tabLst>
            </a:pPr>
            <a:r>
              <a:rPr lang="en-US" sz="3600" b="1" dirty="0">
                <a:effectLst/>
                <a:latin typeface="Arial Black" panose="020B0A04020102020204" pitchFamily="34" charset="0"/>
                <a:ea typeface="SimSun" panose="02010600030101010101" pitchFamily="2" charset="-122"/>
                <a:cs typeface="Times New Roman" panose="02020603050405020304" pitchFamily="18" charset="0"/>
              </a:rPr>
              <a:t> Being “sent” means:</a:t>
            </a:r>
          </a:p>
          <a:p>
            <a:pPr marR="0" lvl="0">
              <a:tabLst>
                <a:tab pos="266700" algn="l"/>
              </a:tabLst>
            </a:pPr>
            <a:endParaRPr lang="en-US" sz="2400" b="1" dirty="0">
              <a:effectLst/>
              <a:latin typeface="Arial Black" panose="020B0A04020102020204" pitchFamily="34" charset="0"/>
              <a:ea typeface="SimSun" panose="02010600030101010101" pitchFamily="2" charset="-122"/>
              <a:cs typeface="Times New Roman" panose="02020603050405020304" pitchFamily="18" charset="0"/>
            </a:endParaRPr>
          </a:p>
          <a:p>
            <a:pPr marL="1028700" lvl="1" indent="-571500">
              <a:buFont typeface="Wingdings" panose="05000000000000000000" pitchFamily="2" charset="2"/>
              <a:buChar char="Ø"/>
              <a:tabLst>
                <a:tab pos="266700" algn="l"/>
              </a:tabLst>
            </a:pPr>
            <a:r>
              <a:rPr lang="en-US" sz="3600" b="1" dirty="0">
                <a:effectLst/>
                <a:latin typeface="Arial Black" panose="020B0A04020102020204" pitchFamily="34" charset="0"/>
                <a:ea typeface="SimSun" panose="02010600030101010101" pitchFamily="2" charset="-122"/>
                <a:cs typeface="Times New Roman" panose="02020603050405020304" pitchFamily="18" charset="0"/>
              </a:rPr>
              <a:t>Obedience to God’s calling</a:t>
            </a:r>
          </a:p>
          <a:p>
            <a:pPr lvl="1">
              <a:tabLst>
                <a:tab pos="266700" algn="l"/>
              </a:tabLst>
            </a:pPr>
            <a:endParaRPr lang="en-US" b="1" dirty="0">
              <a:effectLst/>
              <a:latin typeface="Arial Black" panose="020B0A04020102020204" pitchFamily="34" charset="0"/>
              <a:ea typeface="SimSun" panose="02010600030101010101" pitchFamily="2" charset="-122"/>
              <a:cs typeface="Times New Roman" panose="02020603050405020304" pitchFamily="18" charset="0"/>
            </a:endParaRPr>
          </a:p>
          <a:p>
            <a:pPr marL="1028700" lvl="1" indent="-571500">
              <a:buFont typeface="Wingdings" panose="05000000000000000000" pitchFamily="2" charset="2"/>
              <a:buChar char="Ø"/>
              <a:tabLst>
                <a:tab pos="266700" algn="l"/>
              </a:tabLst>
            </a:pPr>
            <a:r>
              <a:rPr lang="en-US" sz="3600" b="1" dirty="0">
                <a:effectLst/>
                <a:latin typeface="Arial Black" panose="020B0A04020102020204" pitchFamily="34" charset="0"/>
                <a:ea typeface="SimSun" panose="02010600030101010101" pitchFamily="2" charset="-122"/>
                <a:cs typeface="Times New Roman" panose="02020603050405020304" pitchFamily="18" charset="0"/>
              </a:rPr>
              <a:t>Availability -  “Here I am, send me.”</a:t>
            </a:r>
          </a:p>
          <a:p>
            <a:pPr lvl="1">
              <a:tabLst>
                <a:tab pos="266700" algn="l"/>
              </a:tabLst>
            </a:pPr>
            <a:endParaRPr lang="en-US" b="1" dirty="0">
              <a:effectLst/>
              <a:latin typeface="Arial Black" panose="020B0A04020102020204" pitchFamily="34" charset="0"/>
              <a:ea typeface="SimSun" panose="02010600030101010101" pitchFamily="2" charset="-122"/>
              <a:cs typeface="Times New Roman" panose="02020603050405020304" pitchFamily="18" charset="0"/>
            </a:endParaRPr>
          </a:p>
          <a:p>
            <a:pPr marL="1028700" lvl="1" indent="-571500">
              <a:buFont typeface="Wingdings" panose="05000000000000000000" pitchFamily="2" charset="2"/>
              <a:buChar char="Ø"/>
              <a:tabLst>
                <a:tab pos="266700" algn="l"/>
              </a:tabLst>
            </a:pPr>
            <a:r>
              <a:rPr lang="en-US" sz="3600" b="1" dirty="0">
                <a:effectLst/>
                <a:latin typeface="Arial Black" panose="020B0A04020102020204" pitchFamily="34" charset="0"/>
                <a:ea typeface="SimSun" panose="02010600030101010101" pitchFamily="2" charset="-122"/>
                <a:cs typeface="Times New Roman" panose="02020603050405020304" pitchFamily="18" charset="0"/>
              </a:rPr>
              <a:t>Assignment God places you where people need the message.</a:t>
            </a:r>
          </a:p>
        </p:txBody>
      </p:sp>
    </p:spTree>
    <p:extLst>
      <p:ext uri="{BB962C8B-B14F-4D97-AF65-F5344CB8AC3E}">
        <p14:creationId xmlns:p14="http://schemas.microsoft.com/office/powerpoint/2010/main" val="3607088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2016</TotalTime>
  <Words>384</Words>
  <Application>Microsoft Office PowerPoint</Application>
  <PresentationFormat>On-screen Show (4:3)</PresentationFormat>
  <Paragraphs>70</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Arial Black</vt:lpstr>
      <vt:lpstr>Calibri</vt:lpstr>
      <vt:lpstr>Century Gothic</vt:lpstr>
      <vt:lpstr>Cooper Black</vt:lpstr>
      <vt:lpstr>Georgia</vt:lpstr>
      <vt:lpstr>Wingdings</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Toshiba</dc:creator>
  <cp:lastModifiedBy>User</cp:lastModifiedBy>
  <cp:revision>260</cp:revision>
  <cp:lastPrinted>2024-08-17T16:16:20Z</cp:lastPrinted>
  <dcterms:created xsi:type="dcterms:W3CDTF">2020-04-03T14:18:59Z</dcterms:created>
  <dcterms:modified xsi:type="dcterms:W3CDTF">2025-12-06T15:45:26Z</dcterms:modified>
</cp:coreProperties>
</file>