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1" r:id="rId1"/>
  </p:sldMasterIdLst>
  <p:handoutMasterIdLst>
    <p:handoutMasterId r:id="rId15"/>
  </p:handoutMasterIdLst>
  <p:sldIdLst>
    <p:sldId id="257" r:id="rId2"/>
    <p:sldId id="297" r:id="rId3"/>
    <p:sldId id="318" r:id="rId4"/>
    <p:sldId id="334" r:id="rId5"/>
    <p:sldId id="312" r:id="rId6"/>
    <p:sldId id="258" r:id="rId7"/>
    <p:sldId id="296" r:id="rId8"/>
    <p:sldId id="259" r:id="rId9"/>
    <p:sldId id="271" r:id="rId10"/>
    <p:sldId id="327" r:id="rId11"/>
    <p:sldId id="326" r:id="rId12"/>
    <p:sldId id="325" r:id="rId13"/>
    <p:sldId id="333" r:id="rId14"/>
  </p:sldIdLst>
  <p:sldSz cx="9144000" cy="6858000" type="screen4x3"/>
  <p:notesSz cx="7302500" cy="9588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660"/>
  </p:normalViewPr>
  <p:slideViewPr>
    <p:cSldViewPr snapToGrid="0">
      <p:cViewPr varScale="1">
        <p:scale>
          <a:sx n="66" d="100"/>
          <a:sy n="66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388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37025" y="0"/>
            <a:ext cx="316388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50D37-4AE0-4BB8-913F-ECE1C5D6F623}" type="datetimeFigureOut">
              <a:rPr lang="en-US" smtClean="0"/>
              <a:t>06-Sep-25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07488"/>
            <a:ext cx="316388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37025" y="9107488"/>
            <a:ext cx="316388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84BB9-038F-4EAA-99D1-270609444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53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C91A3-CBE9-41CC-A583-1A1B344DCCFE}" type="datetimeFigureOut">
              <a:rPr lang="en-US" smtClean="0"/>
              <a:t>06-Sep-25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6DAEF9A-E1DD-416C-8DA4-A1EC36279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8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C91A3-CBE9-41CC-A583-1A1B344DCCFE}" type="datetimeFigureOut">
              <a:rPr lang="en-US" smtClean="0"/>
              <a:t>06-Sep-25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6DAEF9A-E1DD-416C-8DA4-A1EC36279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0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C91A3-CBE9-41CC-A583-1A1B344DCCFE}" type="datetimeFigureOut">
              <a:rPr lang="en-US" smtClean="0"/>
              <a:t>06-Sep-25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6DAEF9A-E1DD-416C-8DA4-A1EC36279EA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935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C91A3-CBE9-41CC-A583-1A1B344DCCFE}" type="datetimeFigureOut">
              <a:rPr lang="en-US" smtClean="0"/>
              <a:t>06-Sep-25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6DAEF9A-E1DD-416C-8DA4-A1EC36279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7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C91A3-CBE9-41CC-A583-1A1B344DCCFE}" type="datetimeFigureOut">
              <a:rPr lang="en-US" smtClean="0"/>
              <a:t>06-Sep-25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6DAEF9A-E1DD-416C-8DA4-A1EC36279EA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86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C91A3-CBE9-41CC-A583-1A1B344DCCFE}" type="datetimeFigureOut">
              <a:rPr lang="en-US" smtClean="0"/>
              <a:t>06-Sep-25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6DAEF9A-E1DD-416C-8DA4-A1EC36279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1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C91A3-CBE9-41CC-A583-1A1B344DCCFE}" type="datetimeFigureOut">
              <a:rPr lang="en-US" smtClean="0"/>
              <a:t>06-Sep-25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EF9A-E1DD-416C-8DA4-A1EC36279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1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C91A3-CBE9-41CC-A583-1A1B344DCCFE}" type="datetimeFigureOut">
              <a:rPr lang="en-US" smtClean="0"/>
              <a:t>06-Sep-25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EF9A-E1DD-416C-8DA4-A1EC36279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5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C91A3-CBE9-41CC-A583-1A1B344DCCFE}" type="datetimeFigureOut">
              <a:rPr lang="en-US" smtClean="0"/>
              <a:t>06-Sep-25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EF9A-E1DD-416C-8DA4-A1EC36279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0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C91A3-CBE9-41CC-A583-1A1B344DCCFE}" type="datetimeFigureOut">
              <a:rPr lang="en-US" smtClean="0"/>
              <a:t>06-Sep-25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6DAEF9A-E1DD-416C-8DA4-A1EC36279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6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C91A3-CBE9-41CC-A583-1A1B344DCCFE}" type="datetimeFigureOut">
              <a:rPr lang="en-US" smtClean="0"/>
              <a:t>06-Sep-25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6DAEF9A-E1DD-416C-8DA4-A1EC36279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4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C91A3-CBE9-41CC-A583-1A1B344DCCFE}" type="datetimeFigureOut">
              <a:rPr lang="en-US" smtClean="0"/>
              <a:t>06-Sep-25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6DAEF9A-E1DD-416C-8DA4-A1EC36279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5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C91A3-CBE9-41CC-A583-1A1B344DCCFE}" type="datetimeFigureOut">
              <a:rPr lang="en-US" smtClean="0"/>
              <a:t>06-Sep-25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EF9A-E1DD-416C-8DA4-A1EC36279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8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C91A3-CBE9-41CC-A583-1A1B344DCCFE}" type="datetimeFigureOut">
              <a:rPr lang="en-US" smtClean="0"/>
              <a:t>06-Sep-25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EF9A-E1DD-416C-8DA4-A1EC36279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5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C91A3-CBE9-41CC-A583-1A1B344DCCFE}" type="datetimeFigureOut">
              <a:rPr lang="en-US" smtClean="0"/>
              <a:t>06-Sep-25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EF9A-E1DD-416C-8DA4-A1EC36279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7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C91A3-CBE9-41CC-A583-1A1B344DCCFE}" type="datetimeFigureOut">
              <a:rPr lang="en-US" smtClean="0"/>
              <a:t>06-Sep-25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6DAEF9A-E1DD-416C-8DA4-A1EC36279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4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C91A3-CBE9-41CC-A583-1A1B344DCCFE}" type="datetimeFigureOut">
              <a:rPr lang="en-US" smtClean="0"/>
              <a:t>06-Sep-25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6DAEF9A-E1DD-416C-8DA4-A1EC36279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8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  <p:sldLayoutId id="2147484243" r:id="rId12"/>
    <p:sldLayoutId id="2147484244" r:id="rId13"/>
    <p:sldLayoutId id="2147484245" r:id="rId14"/>
    <p:sldLayoutId id="2147484246" r:id="rId15"/>
    <p:sldLayoutId id="2147484247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876" y="378071"/>
            <a:ext cx="1010567" cy="89983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788876" y="6159812"/>
            <a:ext cx="1023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solidFill>
                  <a:prstClr val="black"/>
                </a:solidFill>
                <a:latin typeface="Arial Black" pitchFamily="34" charset="0"/>
              </a:rPr>
              <a:t>CWC</a:t>
            </a:r>
            <a:endParaRPr lang="en-US" sz="24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856" y="306115"/>
            <a:ext cx="1005840" cy="1005840"/>
          </a:xfrm>
          <a:prstGeom prst="rect">
            <a:avLst/>
          </a:prstGeom>
        </p:spPr>
      </p:pic>
      <p:pic>
        <p:nvPicPr>
          <p:cNvPr id="9" name="Picture 8" descr="A group of purple flowers&#10;&#10;AI-generated content may be incorrect.">
            <a:extLst>
              <a:ext uri="{FF2B5EF4-FFF2-40B4-BE49-F238E27FC236}">
                <a16:creationId xmlns:a16="http://schemas.microsoft.com/office/drawing/2014/main" id="{2B0A8CE1-3A27-074D-721B-389F56CECD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ACC53B-1C10-8F1F-B132-85A6760D05A6}"/>
              </a:ext>
            </a:extLst>
          </p:cNvPr>
          <p:cNvSpPr txBox="1"/>
          <p:nvPr/>
        </p:nvSpPr>
        <p:spPr>
          <a:xfrm>
            <a:off x="0" y="3822827"/>
            <a:ext cx="9143999" cy="2462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pattFill prst="pct5">
                  <a:fgClr>
                    <a:schemeClr val="tx1">
                      <a:lumMod val="95000"/>
                      <a:lumOff val="5000"/>
                    </a:schemeClr>
                  </a:fgClr>
                  <a:bgClr>
                    <a:schemeClr val="bg1"/>
                  </a:bgClr>
                </a:pattFill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Romans 8:28</a:t>
            </a:r>
            <a:endParaRPr lang="en-US" sz="48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pattFill prst="pct5">
                <a:fgClr>
                  <a:schemeClr val="tx1">
                    <a:lumMod val="95000"/>
                    <a:lumOff val="5000"/>
                  </a:schemeClr>
                </a:fgClr>
                <a:bgClr>
                  <a:schemeClr val="bg1"/>
                </a:bgClr>
              </a:pattFill>
              <a:effectLst/>
              <a:latin typeface="Cooper Black" panose="0208090404030B0204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4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pattFill prst="pct5">
                  <a:fgClr>
                    <a:schemeClr val="tx1">
                      <a:lumMod val="95000"/>
                      <a:lumOff val="5000"/>
                    </a:schemeClr>
                  </a:fgClr>
                  <a:bgClr>
                    <a:schemeClr val="bg1"/>
                  </a:bgClr>
                </a:pattFill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 works all things together for our good</a:t>
            </a:r>
            <a:endParaRPr lang="en-US" sz="48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pattFill prst="pct5">
                <a:fgClr>
                  <a:schemeClr val="tx1">
                    <a:lumMod val="95000"/>
                    <a:lumOff val="5000"/>
                  </a:schemeClr>
                </a:fgClr>
                <a:bgClr>
                  <a:schemeClr val="bg1"/>
                </a:bgClr>
              </a:patt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34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876" y="378135"/>
            <a:ext cx="1023819" cy="89983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788876" y="6159812"/>
            <a:ext cx="10105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solidFill>
                  <a:prstClr val="black"/>
                </a:solidFill>
                <a:latin typeface="Arial Black" pitchFamily="34" charset="0"/>
              </a:rPr>
              <a:t>CWC</a:t>
            </a:r>
            <a:endParaRPr lang="en-US" sz="24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655" y="272134"/>
            <a:ext cx="1005840" cy="10058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61ACA2-C4BB-5F5D-0FA6-A28C48847CC5}"/>
              </a:ext>
            </a:extLst>
          </p:cNvPr>
          <p:cNvSpPr txBox="1"/>
          <p:nvPr/>
        </p:nvSpPr>
        <p:spPr>
          <a:xfrm>
            <a:off x="351598" y="378135"/>
            <a:ext cx="8546190" cy="268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dirty="0"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CC"/>
                </a:solidFill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</a:t>
            </a:r>
            <a:r>
              <a:rPr lang="en-US" sz="4000" b="1" dirty="0"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CC"/>
                </a:solidFill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 works all things 	together for good only for 	His chosen people who love 	Him.</a:t>
            </a:r>
            <a:endParaRPr lang="en-US" sz="4000" dirty="0">
              <a:solidFill>
                <a:srgbClr val="0000CC"/>
              </a:solidFill>
              <a:effectLst/>
              <a:latin typeface="Cooper Black" panose="0208090404030B0204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57B13C-5EA9-F391-2DC2-D59984CB8134}"/>
              </a:ext>
            </a:extLst>
          </p:cNvPr>
          <p:cNvSpPr txBox="1"/>
          <p:nvPr/>
        </p:nvSpPr>
        <p:spPr>
          <a:xfrm>
            <a:off x="463195" y="3096683"/>
            <a:ext cx="8349500" cy="3326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6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promise of Romans 8:28 is not for everyone!  2:9</a:t>
            </a:r>
          </a:p>
          <a:p>
            <a:pPr marR="0" lvl="0">
              <a:lnSpc>
                <a:spcPct val="107000"/>
              </a:lnSpc>
            </a:pPr>
            <a:r>
              <a:rPr lang="en-US" sz="36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36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 37:20,38</a:t>
            </a:r>
          </a:p>
          <a:p>
            <a:pPr marR="0" lvl="0">
              <a:lnSpc>
                <a:spcPct val="107000"/>
              </a:lnSpc>
            </a:pPr>
            <a:endParaRPr lang="en-US" b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6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unbeliever gains nothing 	from suffering.</a:t>
            </a:r>
          </a:p>
        </p:txBody>
      </p:sp>
    </p:spTree>
    <p:extLst>
      <p:ext uri="{BB962C8B-B14F-4D97-AF65-F5344CB8AC3E}">
        <p14:creationId xmlns:p14="http://schemas.microsoft.com/office/powerpoint/2010/main" val="36070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876" y="378135"/>
            <a:ext cx="1023819" cy="89983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788876" y="6159812"/>
            <a:ext cx="10105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solidFill>
                  <a:prstClr val="black"/>
                </a:solidFill>
                <a:latin typeface="Arial Black" pitchFamily="34" charset="0"/>
              </a:rPr>
              <a:t>CWC</a:t>
            </a:r>
            <a:endParaRPr lang="en-US" sz="24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856" y="306115"/>
            <a:ext cx="1005840" cy="10058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FC3987-2C4A-94C5-99E5-FD15BA8E188F}"/>
              </a:ext>
            </a:extLst>
          </p:cNvPr>
          <p:cNvSpPr txBox="1"/>
          <p:nvPr/>
        </p:nvSpPr>
        <p:spPr>
          <a:xfrm>
            <a:off x="331304" y="1221292"/>
            <a:ext cx="8449838" cy="4873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6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promise is exclusively for those who love God.</a:t>
            </a:r>
          </a:p>
          <a:p>
            <a:pPr marR="0" lvl="0">
              <a:lnSpc>
                <a:spcPct val="107000"/>
              </a:lnSpc>
            </a:pPr>
            <a:endParaRPr lang="en-US" sz="20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6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can you know you love God?</a:t>
            </a:r>
          </a:p>
          <a:p>
            <a:pPr marR="0" lvl="0">
              <a:lnSpc>
                <a:spcPct val="107000"/>
              </a:lnSpc>
            </a:pPr>
            <a:endParaRPr lang="en-US" sz="20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Whom God loves have been effectually called by Him. 1:6-7  I John 4:19</a:t>
            </a:r>
          </a:p>
        </p:txBody>
      </p:sp>
    </p:spTree>
    <p:extLst>
      <p:ext uri="{BB962C8B-B14F-4D97-AF65-F5344CB8AC3E}">
        <p14:creationId xmlns:p14="http://schemas.microsoft.com/office/powerpoint/2010/main" val="259528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876" y="378135"/>
            <a:ext cx="1023819" cy="89983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788876" y="6159812"/>
            <a:ext cx="10105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solidFill>
                  <a:prstClr val="black"/>
                </a:solidFill>
                <a:latin typeface="Arial Black" pitchFamily="34" charset="0"/>
              </a:rPr>
              <a:t>CWC</a:t>
            </a:r>
            <a:endParaRPr lang="en-US" sz="24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856" y="306115"/>
            <a:ext cx="1005840" cy="10058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6174" y="485869"/>
            <a:ext cx="84945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0000CC"/>
              </a:solidFill>
              <a:latin typeface="Cooper Black" panose="0208090404030B0204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DE25AE-EA46-8A5B-18DB-627A46D82183}"/>
              </a:ext>
            </a:extLst>
          </p:cNvPr>
          <p:cNvSpPr txBox="1"/>
          <p:nvPr/>
        </p:nvSpPr>
        <p:spPr>
          <a:xfrm>
            <a:off x="344557" y="1277974"/>
            <a:ext cx="8494501" cy="4808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6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Examples of God’s good work in suffering.</a:t>
            </a:r>
          </a:p>
          <a:p>
            <a:pPr marR="0" lvl="0">
              <a:lnSpc>
                <a:spcPct val="107000"/>
              </a:lnSpc>
            </a:pPr>
            <a:endParaRPr lang="en-US" sz="3600" b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6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8:28 should transform your life!</a:t>
            </a:r>
          </a:p>
          <a:p>
            <a:pPr marR="0" lvl="0">
              <a:lnSpc>
                <a:spcPct val="107000"/>
              </a:lnSpc>
            </a:pPr>
            <a:endParaRPr lang="en-US" sz="3600" b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6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promises are only yours if you belong to Christ.  10:9-13</a:t>
            </a:r>
          </a:p>
        </p:txBody>
      </p:sp>
    </p:spTree>
    <p:extLst>
      <p:ext uri="{BB962C8B-B14F-4D97-AF65-F5344CB8AC3E}">
        <p14:creationId xmlns:p14="http://schemas.microsoft.com/office/powerpoint/2010/main" val="21353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876" y="378135"/>
            <a:ext cx="1023819" cy="89983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788876" y="6159812"/>
            <a:ext cx="10105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solidFill>
                  <a:prstClr val="black"/>
                </a:solidFill>
                <a:latin typeface="Arial Black" pitchFamily="34" charset="0"/>
              </a:rPr>
              <a:t>CWC</a:t>
            </a:r>
            <a:endParaRPr lang="en-US" sz="24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7809" y="458722"/>
            <a:ext cx="84416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>
                <a:solidFill>
                  <a:srgbClr val="0000CC"/>
                </a:solidFill>
                <a:latin typeface="Cooper Black" panose="0208090404030B0204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CONCLUSION:</a:t>
            </a:r>
            <a:endParaRPr lang="en-US" sz="4000" dirty="0">
              <a:solidFill>
                <a:srgbClr val="0000CC"/>
              </a:solidFill>
              <a:effectLst/>
              <a:latin typeface="Cooper Black" panose="0208090404030B0204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856" y="306115"/>
            <a:ext cx="1005840" cy="10058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C8B64A-A4E9-5760-2899-012BB7E7AF51}"/>
              </a:ext>
            </a:extLst>
          </p:cNvPr>
          <p:cNvSpPr txBox="1"/>
          <p:nvPr/>
        </p:nvSpPr>
        <p:spPr>
          <a:xfrm>
            <a:off x="371061" y="1358561"/>
            <a:ext cx="8441634" cy="4873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6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is sovereign over all things.</a:t>
            </a:r>
          </a:p>
          <a:p>
            <a:pPr marR="0" lvl="0">
              <a:lnSpc>
                <a:spcPct val="107000"/>
              </a:lnSpc>
            </a:pPr>
            <a:endParaRPr lang="en-US" sz="20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6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arranges everything for our good.</a:t>
            </a:r>
          </a:p>
          <a:p>
            <a:pPr marR="0" lvl="0">
              <a:lnSpc>
                <a:spcPct val="107000"/>
              </a:lnSpc>
            </a:pPr>
            <a:endParaRPr lang="en-US" sz="20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6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works all things together for good only for His chosen people who love Him.</a:t>
            </a:r>
            <a:endParaRPr lang="en-US" sz="36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14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876" y="378135"/>
            <a:ext cx="1010567" cy="89983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788876" y="6159812"/>
            <a:ext cx="1023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solidFill>
                  <a:prstClr val="black"/>
                </a:solidFill>
                <a:latin typeface="Arial Black" pitchFamily="34" charset="0"/>
              </a:rPr>
              <a:t>CWC</a:t>
            </a:r>
            <a:endParaRPr lang="en-US" sz="24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7808" y="378135"/>
            <a:ext cx="84548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u="sng" dirty="0">
                <a:latin typeface="Cooper Black" panose="0208090404030B020404" pitchFamily="18" charset="0"/>
              </a:rPr>
              <a:t>Reading of The Word</a:t>
            </a:r>
            <a:endParaRPr lang="en-US" sz="4400" u="sng" dirty="0">
              <a:latin typeface="Cooper Black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808" y="1380656"/>
            <a:ext cx="84548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u="sng" dirty="0">
                <a:solidFill>
                  <a:srgbClr val="0000CC"/>
                </a:solidFill>
                <a:latin typeface="Cooper Black" panose="0208090404030B020404" pitchFamily="18" charset="0"/>
              </a:rPr>
              <a:t>Open Your Bibles to </a:t>
            </a:r>
          </a:p>
          <a:p>
            <a:r>
              <a:rPr lang="en-US" sz="5400" b="1" dirty="0">
                <a:solidFill>
                  <a:srgbClr val="FF0000"/>
                </a:solidFill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Romans 8:28</a:t>
            </a:r>
            <a:endParaRPr lang="en-US" sz="5400" dirty="0">
              <a:solidFill>
                <a:srgbClr val="FF0000"/>
              </a:solidFill>
              <a:latin typeface="Cooper Black" panose="0208090404030B0204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5400" b="1" dirty="0">
                <a:solidFill>
                  <a:srgbClr val="0000CC"/>
                </a:solidFill>
                <a:latin typeface="Cooper Black" panose="0208090404030B020404" pitchFamily="18" charset="0"/>
              </a:rPr>
              <a:t>New International  Version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856" y="306115"/>
            <a:ext cx="100584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3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876" y="359116"/>
            <a:ext cx="1010567" cy="89983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788876" y="6159812"/>
            <a:ext cx="1023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latin typeface="Arial Black" pitchFamily="34" charset="0"/>
              </a:rPr>
              <a:t>CWC</a:t>
            </a:r>
            <a:endParaRPr lang="en-US" sz="2400" b="1" dirty="0"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856" y="306115"/>
            <a:ext cx="1005840" cy="10058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9018EA-EF44-9666-38DC-08C29697E994}"/>
              </a:ext>
            </a:extLst>
          </p:cNvPr>
          <p:cNvSpPr txBox="1"/>
          <p:nvPr/>
        </p:nvSpPr>
        <p:spPr>
          <a:xfrm>
            <a:off x="348343" y="2274838"/>
            <a:ext cx="84511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baseline="30000" dirty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28 </a:t>
            </a:r>
            <a:r>
              <a:rPr lang="en-US" sz="3600" b="1" i="0" dirty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And we know that in all things God works for the good of those who love him, who have been called according to his purpose.</a:t>
            </a:r>
            <a:endParaRPr lang="en-US" sz="36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13" name="Picture 12" descr="A book with text on it&#10;&#10;AI-generated content may be incorrect.">
            <a:extLst>
              <a:ext uri="{FF2B5EF4-FFF2-40B4-BE49-F238E27FC236}">
                <a16:creationId xmlns:a16="http://schemas.microsoft.com/office/drawing/2014/main" id="{8FEA8646-3163-92F5-3813-587798482E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69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095CAE1-8A2B-E18A-75A3-C1D88AFC8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3B54C5-14E0-C4AD-15EE-FA235193CA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876" y="359116"/>
            <a:ext cx="1010567" cy="89983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7051E03-8733-D9E1-BD03-E273020ED72E}"/>
              </a:ext>
            </a:extLst>
          </p:cNvPr>
          <p:cNvSpPr/>
          <p:nvPr/>
        </p:nvSpPr>
        <p:spPr>
          <a:xfrm>
            <a:off x="7788876" y="6159812"/>
            <a:ext cx="1023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latin typeface="Arial Black" pitchFamily="34" charset="0"/>
              </a:rPr>
              <a:t>CWC</a:t>
            </a:r>
            <a:endParaRPr lang="en-US" sz="2400" b="1" dirty="0">
              <a:latin typeface="Arial Black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EE4B80-56A0-DAB5-2BC2-33723E6226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856" y="306115"/>
            <a:ext cx="1005840" cy="1005840"/>
          </a:xfrm>
          <a:prstGeom prst="rect">
            <a:avLst/>
          </a:prstGeom>
        </p:spPr>
      </p:pic>
      <p:pic>
        <p:nvPicPr>
          <p:cNvPr id="5" name="Picture 4" descr="A screenshot of a phone&#10;&#10;AI-generated content may be incorrect.">
            <a:extLst>
              <a:ext uri="{FF2B5EF4-FFF2-40B4-BE49-F238E27FC236}">
                <a16:creationId xmlns:a16="http://schemas.microsoft.com/office/drawing/2014/main" id="{72E347FF-0BB2-0559-4832-938123D8A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06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876" y="359116"/>
            <a:ext cx="1010567" cy="89983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788876" y="6159812"/>
            <a:ext cx="1023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latin typeface="Arial Black" pitchFamily="34" charset="0"/>
              </a:rPr>
              <a:t>CWC</a:t>
            </a:r>
            <a:endParaRPr lang="en-US" sz="2400" b="1" dirty="0">
              <a:latin typeface="Arial Black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0112" y="366253"/>
            <a:ext cx="8382584" cy="709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u="sng" dirty="0"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en-US" sz="4000" u="sng" dirty="0">
              <a:effectLst/>
              <a:latin typeface="Cooper Black" panose="0208090404030B0204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856" y="306115"/>
            <a:ext cx="1005840" cy="10058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2388" y="2697103"/>
            <a:ext cx="8530308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48FE68-FE05-1F7C-5934-FDB5CCBAAF5E}"/>
              </a:ext>
            </a:extLst>
          </p:cNvPr>
          <p:cNvSpPr txBox="1"/>
          <p:nvPr/>
        </p:nvSpPr>
        <p:spPr>
          <a:xfrm>
            <a:off x="443365" y="1082623"/>
            <a:ext cx="8369331" cy="5848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marR="0" indent="-857250">
              <a:lnSpc>
                <a:spcPct val="107000"/>
              </a:lnSpc>
              <a:spcAft>
                <a:spcPts val="800"/>
              </a:spcAft>
              <a:buAutoNum type="romanUcPeriod"/>
            </a:pPr>
            <a:r>
              <a:rPr lang="en-US" sz="3600" b="1" i="1" dirty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is sovereign over all things.</a:t>
            </a:r>
          </a:p>
          <a:p>
            <a:pPr marR="0">
              <a:lnSpc>
                <a:spcPct val="107000"/>
              </a:lnSpc>
              <a:spcAft>
                <a:spcPts val="800"/>
              </a:spcAft>
            </a:pPr>
            <a:endParaRPr lang="en-US" sz="1600" i="1" dirty="0">
              <a:solidFill>
                <a:srgbClr val="0000CC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marR="0" indent="-857250">
              <a:lnSpc>
                <a:spcPct val="107000"/>
              </a:lnSpc>
              <a:spcAft>
                <a:spcPts val="800"/>
              </a:spcAft>
              <a:buAutoNum type="romanUcPeriod" startAt="2"/>
            </a:pPr>
            <a:r>
              <a:rPr lang="en-US" sz="3600" b="1" i="1" dirty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arranges everything for our good.</a:t>
            </a:r>
          </a:p>
          <a:p>
            <a:pPr marR="0">
              <a:lnSpc>
                <a:spcPct val="107000"/>
              </a:lnSpc>
              <a:spcAft>
                <a:spcPts val="800"/>
              </a:spcAft>
            </a:pPr>
            <a:endParaRPr lang="en-US" sz="1600" i="1" dirty="0">
              <a:solidFill>
                <a:srgbClr val="0000CC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600" b="1" i="1" dirty="0">
                <a:solidFill>
                  <a:srgbClr val="0000CC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III. God works all things 	together for good only for 	His chosen people who love 	Him.</a:t>
            </a:r>
            <a:endParaRPr lang="en-US" sz="3600" i="1" dirty="0">
              <a:solidFill>
                <a:srgbClr val="0000CC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99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876" y="378135"/>
            <a:ext cx="1023819" cy="89983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788876" y="6159812"/>
            <a:ext cx="10105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solidFill>
                  <a:prstClr val="black"/>
                </a:solidFill>
                <a:latin typeface="Arial Black" pitchFamily="34" charset="0"/>
              </a:rPr>
              <a:t>CWC</a:t>
            </a:r>
            <a:endParaRPr lang="en-US" sz="24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856" y="306115"/>
            <a:ext cx="1005840" cy="10058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2F62F6-1FF3-D48B-A06A-0E971FC9D1BE}"/>
              </a:ext>
            </a:extLst>
          </p:cNvPr>
          <p:cNvSpPr txBox="1"/>
          <p:nvPr/>
        </p:nvSpPr>
        <p:spPr>
          <a:xfrm>
            <a:off x="349285" y="1247217"/>
            <a:ext cx="8481391" cy="136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dirty="0">
                <a:solidFill>
                  <a:srgbClr val="0000CC"/>
                </a:solidFill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 God is sovereign over all 	things.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D26EE7-54DF-FDA9-D3BC-CED964EFDEF9}"/>
              </a:ext>
            </a:extLst>
          </p:cNvPr>
          <p:cNvSpPr txBox="1"/>
          <p:nvPr/>
        </p:nvSpPr>
        <p:spPr>
          <a:xfrm>
            <a:off x="478971" y="2998863"/>
            <a:ext cx="8351705" cy="3029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6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is in charge!  Eph.1:11  Pr.21:1  Ps.115:3 Isa.46:9-11</a:t>
            </a:r>
          </a:p>
          <a:p>
            <a:pPr marR="0" lvl="0">
              <a:lnSpc>
                <a:spcPct val="107000"/>
              </a:lnSpc>
            </a:pPr>
            <a:endParaRPr lang="en-US" sz="36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is sovereign over evil.  Isa. 45:6b-7 </a:t>
            </a:r>
          </a:p>
        </p:txBody>
      </p:sp>
    </p:spTree>
    <p:extLst>
      <p:ext uri="{BB962C8B-B14F-4D97-AF65-F5344CB8AC3E}">
        <p14:creationId xmlns:p14="http://schemas.microsoft.com/office/powerpoint/2010/main" val="232499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788876" y="6159812"/>
            <a:ext cx="1023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solidFill>
                  <a:prstClr val="black"/>
                </a:solidFill>
                <a:latin typeface="Arial Black" pitchFamily="34" charset="0"/>
              </a:rPr>
              <a:t>CWC</a:t>
            </a:r>
            <a:endParaRPr lang="en-US" sz="24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286943-5369-FF86-BAFE-6AE7299C19CB}"/>
              </a:ext>
            </a:extLst>
          </p:cNvPr>
          <p:cNvSpPr txBox="1"/>
          <p:nvPr/>
        </p:nvSpPr>
        <p:spPr>
          <a:xfrm>
            <a:off x="391886" y="271582"/>
            <a:ext cx="8360228" cy="658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6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allows suffering for His purpose.  8:18  Ex. 4:11Deut. 32:39Job 2:3,10</a:t>
            </a:r>
          </a:p>
          <a:p>
            <a:pPr marR="0" lvl="0">
              <a:lnSpc>
                <a:spcPct val="107000"/>
              </a:lnSpc>
            </a:pPr>
            <a:endParaRPr lang="en-US" b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6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 evildoers are under God’s sovereign control.   Acts 2:23 4:27-28</a:t>
            </a:r>
          </a:p>
          <a:p>
            <a:pPr marR="0" lvl="0">
              <a:lnSpc>
                <a:spcPct val="107000"/>
              </a:lnSpc>
            </a:pPr>
            <a:endParaRPr lang="en-US" b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6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Himself does not do evil, but He sovereignly works out His purpose through their sinful acts.  Gen. 50:20 </a:t>
            </a:r>
          </a:p>
        </p:txBody>
      </p:sp>
    </p:spTree>
    <p:extLst>
      <p:ext uri="{BB962C8B-B14F-4D97-AF65-F5344CB8AC3E}">
        <p14:creationId xmlns:p14="http://schemas.microsoft.com/office/powerpoint/2010/main" val="283877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876" y="378135"/>
            <a:ext cx="1023819" cy="89983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788876" y="6159812"/>
            <a:ext cx="10105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solidFill>
                  <a:prstClr val="black"/>
                </a:solidFill>
                <a:latin typeface="Arial Black" pitchFamily="34" charset="0"/>
              </a:rPr>
              <a:t>CWC</a:t>
            </a:r>
            <a:endParaRPr lang="en-US" sz="24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856" y="306115"/>
            <a:ext cx="1005840" cy="10058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369C01-F2FD-601E-114A-470B4F7DEEDD}"/>
              </a:ext>
            </a:extLst>
          </p:cNvPr>
          <p:cNvSpPr txBox="1"/>
          <p:nvPr/>
        </p:nvSpPr>
        <p:spPr>
          <a:xfrm>
            <a:off x="331304" y="445491"/>
            <a:ext cx="8481391" cy="136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marR="0" indent="-857250">
              <a:buAutoNum type="romanUcPeriod" startAt="2"/>
            </a:pPr>
            <a:r>
              <a:rPr lang="en-US" sz="4000" b="1" dirty="0">
                <a:solidFill>
                  <a:srgbClr val="0000CC"/>
                </a:solidFill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 arranges everything </a:t>
            </a:r>
          </a:p>
          <a:p>
            <a:pPr marR="0"/>
            <a:r>
              <a:rPr lang="en-US" sz="4000" b="1" dirty="0">
                <a:solidFill>
                  <a:srgbClr val="0000CC"/>
                </a:solidFill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4000" b="1" dirty="0">
                <a:solidFill>
                  <a:srgbClr val="0000CC"/>
                </a:solidFill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our good.</a:t>
            </a:r>
            <a:endParaRPr lang="en-US" sz="4000" dirty="0">
              <a:solidFill>
                <a:srgbClr val="0000CC"/>
              </a:solidFill>
              <a:effectLst/>
              <a:latin typeface="Cooper Black" panose="0208090404030B0204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E9B297-3FD4-F892-4A32-9F78E2B619A6}"/>
              </a:ext>
            </a:extLst>
          </p:cNvPr>
          <p:cNvSpPr txBox="1"/>
          <p:nvPr/>
        </p:nvSpPr>
        <p:spPr>
          <a:xfrm>
            <a:off x="331304" y="2014895"/>
            <a:ext cx="8481390" cy="362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6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works all things together in a conspiracy of goodness.</a:t>
            </a:r>
          </a:p>
          <a:p>
            <a:pPr marR="0" lvl="0">
              <a:lnSpc>
                <a:spcPct val="107000"/>
              </a:lnSpc>
            </a:pPr>
            <a:r>
              <a:rPr lang="en-US" sz="36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6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is not saying: That all things are essentially good in and of themselves. </a:t>
            </a:r>
          </a:p>
        </p:txBody>
      </p:sp>
    </p:spTree>
    <p:extLst>
      <p:ext uri="{BB962C8B-B14F-4D97-AF65-F5344CB8AC3E}">
        <p14:creationId xmlns:p14="http://schemas.microsoft.com/office/powerpoint/2010/main" val="139669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876" y="378135"/>
            <a:ext cx="1023819" cy="89983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788876" y="6159812"/>
            <a:ext cx="10105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solidFill>
                  <a:prstClr val="black"/>
                </a:solidFill>
                <a:latin typeface="Arial Black" pitchFamily="34" charset="0"/>
              </a:rPr>
              <a:t>CWC</a:t>
            </a:r>
            <a:endParaRPr lang="en-US" sz="24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856" y="306115"/>
            <a:ext cx="1005840" cy="10058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73EC97-D318-58A4-81F6-3BE32FE84771}"/>
              </a:ext>
            </a:extLst>
          </p:cNvPr>
          <p:cNvSpPr txBox="1"/>
          <p:nvPr/>
        </p:nvSpPr>
        <p:spPr>
          <a:xfrm>
            <a:off x="331303" y="1277974"/>
            <a:ext cx="8499371" cy="4215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6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we will immediately understand the good God is doing through suffering.</a:t>
            </a:r>
          </a:p>
          <a:p>
            <a:pPr marR="0" lvl="0">
              <a:lnSpc>
                <a:spcPct val="107000"/>
              </a:lnSpc>
            </a:pPr>
            <a:endParaRPr lang="en-US" sz="3600" b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6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God’s purpose is that we be conformed to Christ and glorified with Him. Ro 8:18,29</a:t>
            </a:r>
          </a:p>
        </p:txBody>
      </p:sp>
    </p:spTree>
    <p:extLst>
      <p:ext uri="{BB962C8B-B14F-4D97-AF65-F5344CB8AC3E}">
        <p14:creationId xmlns:p14="http://schemas.microsoft.com/office/powerpoint/2010/main" val="147899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1997</TotalTime>
  <Words>386</Words>
  <Application>Microsoft Office PowerPoint</Application>
  <PresentationFormat>On-screen Show (4:3)</PresentationFormat>
  <Paragraphs>66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Black</vt:lpstr>
      <vt:lpstr>Calibri</vt:lpstr>
      <vt:lpstr>Century Gothic</vt:lpstr>
      <vt:lpstr>Cooper Black</vt:lpstr>
      <vt:lpstr>Georgia</vt:lpstr>
      <vt:lpstr>Symbol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User</cp:lastModifiedBy>
  <cp:revision>260</cp:revision>
  <cp:lastPrinted>2024-08-17T16:16:20Z</cp:lastPrinted>
  <dcterms:created xsi:type="dcterms:W3CDTF">2020-04-03T14:18:59Z</dcterms:created>
  <dcterms:modified xsi:type="dcterms:W3CDTF">2025-09-06T16:01:24Z</dcterms:modified>
</cp:coreProperties>
</file>